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73" r:id="rId4"/>
    <p:sldId id="275" r:id="rId5"/>
    <p:sldId id="274" r:id="rId6"/>
    <p:sldId id="271" r:id="rId7"/>
    <p:sldId id="265" r:id="rId8"/>
    <p:sldId id="272" r:id="rId9"/>
    <p:sldId id="270" r:id="rId10"/>
    <p:sldId id="262"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00"/>
    <a:srgbClr val="FF00FF"/>
    <a:srgbClr val="F5E4E3"/>
    <a:srgbClr val="FFCCCC"/>
    <a:srgbClr val="D60000"/>
    <a:srgbClr val="FFE285"/>
    <a:srgbClr val="FF0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p:scale>
          <a:sx n="89" d="100"/>
          <a:sy n="89" d="100"/>
        </p:scale>
        <p:origin x="-1147"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http://www.stopsleystriders.org/record-your-ra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hyperlink" Target="http://www.stopsleystriders.org/record-your-rac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www.publicdomainpictures.net/en/view-image.php?image=70677&amp;picture=cartoon-eyes" TargetMode="Externa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xmlns="" id="{9D25F302-27C5-414F-97F8-6EA0A6C02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Triangle 27">
            <a:extLst>
              <a:ext uri="{FF2B5EF4-FFF2-40B4-BE49-F238E27FC236}">
                <a16:creationId xmlns:a16="http://schemas.microsoft.com/office/drawing/2014/main" xmlns="" id="{830A36F8-48C2-4842-A87B-8CE8DF4E7F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xmlns="" id="{8F451A30-466B-4996-9BA5-CD6ABCC6D5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close-up of a sign&#10;&#10;AI-generated content may be incorrect.">
            <a:extLst>
              <a:ext uri="{FF2B5EF4-FFF2-40B4-BE49-F238E27FC236}">
                <a16:creationId xmlns:a16="http://schemas.microsoft.com/office/drawing/2014/main" xmlns="" id="{158E9BF6-BEAC-D183-7F75-A09FCCA12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45808" y="857663"/>
            <a:ext cx="5809476" cy="1593456"/>
          </a:xfrm>
          <a:prstGeom prst="rect">
            <a:avLst/>
          </a:prstGeom>
          <a:noFill/>
        </p:spPr>
      </p:pic>
      <p:sp>
        <p:nvSpPr>
          <p:cNvPr id="22" name="Right Triangle 21">
            <a:extLst>
              <a:ext uri="{FF2B5EF4-FFF2-40B4-BE49-F238E27FC236}">
                <a16:creationId xmlns:a16="http://schemas.microsoft.com/office/drawing/2014/main" xmlns="" id="{928E3692-6F6D-B159-3925-B1E2AEF26E67}"/>
              </a:ext>
            </a:extLst>
          </p:cNvPr>
          <p:cNvSpPr/>
          <p:nvPr/>
        </p:nvSpPr>
        <p:spPr>
          <a:xfrm flipH="1">
            <a:off x="6189960" y="3108960"/>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xmlns="" id="{4DE9ECF9-21AE-B3B6-161A-8FDBB541EF01}"/>
              </a:ext>
            </a:extLst>
          </p:cNvPr>
          <p:cNvPicPr>
            <a:picLocks noChangeAspect="1"/>
          </p:cNvPicPr>
          <p:nvPr/>
        </p:nvPicPr>
        <p:blipFill>
          <a:blip r:embed="rId3"/>
          <a:stretch>
            <a:fillRect/>
          </a:stretch>
        </p:blipFill>
        <p:spPr>
          <a:xfrm flipH="1">
            <a:off x="1238608" y="2685507"/>
            <a:ext cx="2926744" cy="265931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pic>
      <p:sp>
        <p:nvSpPr>
          <p:cNvPr id="7" name="TextBox 6"/>
          <p:cNvSpPr txBox="1"/>
          <p:nvPr/>
        </p:nvSpPr>
        <p:spPr>
          <a:xfrm>
            <a:off x="4442210" y="3157558"/>
            <a:ext cx="3252920" cy="1914063"/>
          </a:xfrm>
          <a:prstGeom prst="rect">
            <a:avLst/>
          </a:prstGeom>
        </p:spPr>
        <p:txBody>
          <a:bodyPr vert="horz" lIns="91440" tIns="45720" rIns="91440" bIns="45720" rtlCol="0" anchor="t">
            <a:noAutofit/>
          </a:bodyPr>
          <a:lstStyle/>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The Chair’s Monthly Run-Down</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Stopsley Trail Race</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Invite from Dunstable Lions</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Run Strong Offer</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Shout Out!</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Club Championship</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Race Suggestions</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Diary Dates</a:t>
            </a:r>
          </a:p>
          <a:p>
            <a:pPr marL="285750" indent="-228600" defTabSz="914400">
              <a:lnSpc>
                <a:spcPct val="90000"/>
              </a:lnSpc>
              <a:spcAft>
                <a:spcPts val="600"/>
              </a:spcAft>
              <a:buFont typeface="Arial" panose="020B0604020202020204" pitchFamily="34" charset="0"/>
              <a:buChar char="•"/>
            </a:pPr>
            <a:r>
              <a:rPr lang="en-US" sz="1600" b="1" dirty="0">
                <a:solidFill>
                  <a:schemeClr val="tx1">
                    <a:lumMod val="50000"/>
                    <a:lumOff val="50000"/>
                  </a:schemeClr>
                </a:solidFill>
              </a:rPr>
              <a:t>XC Event Dates</a:t>
            </a:r>
          </a:p>
        </p:txBody>
      </p:sp>
      <p:pic>
        <p:nvPicPr>
          <p:cNvPr id="3" name="Picture 2">
            <a:extLst>
              <a:ext uri="{FF2B5EF4-FFF2-40B4-BE49-F238E27FC236}">
                <a16:creationId xmlns:a16="http://schemas.microsoft.com/office/drawing/2014/main" xmlns="" id="{56C86A85-8CC0-0DF9-C6C6-3D8CC5F7D1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7028" y="706196"/>
            <a:ext cx="2149988" cy="1943886"/>
          </a:xfrm>
          <a:prstGeom prst="ellipse">
            <a:avLst/>
          </a:prstGeom>
          <a:ln>
            <a:noFill/>
          </a:ln>
          <a:effectLst>
            <a:softEdge rad="112500"/>
          </a:effectLst>
        </p:spPr>
      </p:pic>
      <p:sp>
        <p:nvSpPr>
          <p:cNvPr id="2" name="Title 1"/>
          <p:cNvSpPr>
            <a:spLocks noGrp="1"/>
          </p:cNvSpPr>
          <p:nvPr>
            <p:ph type="ctrTitle"/>
          </p:nvPr>
        </p:nvSpPr>
        <p:spPr>
          <a:xfrm>
            <a:off x="3563333" y="1767293"/>
            <a:ext cx="4131797" cy="1137111"/>
          </a:xfrm>
        </p:spPr>
        <p:txBody>
          <a:bodyPr vert="horz" lIns="91440" tIns="45720" rIns="91440" bIns="45720" rtlCol="0" anchor="ctr">
            <a:normAutofit fontScale="90000"/>
          </a:bodyPr>
          <a:lstStyle/>
          <a:p>
            <a:pPr algn="l" defTabSz="914400">
              <a:lnSpc>
                <a:spcPct val="90000"/>
              </a:lnSpc>
              <a:defRPr sz="4400" b="1">
                <a:solidFill>
                  <a:srgbClr val="CC0000"/>
                </a:solidFill>
              </a:defRPr>
            </a:pPr>
            <a:r>
              <a:rPr lang="en-US" sz="4700" kern="1200" dirty="0">
                <a:solidFill>
                  <a:srgbClr val="D60000"/>
                </a:solidFill>
                <a:latin typeface="+mj-lt"/>
                <a:ea typeface="+mj-ea"/>
                <a:cs typeface="+mj-cs"/>
              </a:rPr>
              <a:t>NEWSLETTER</a:t>
            </a:r>
            <a:br>
              <a:rPr lang="en-US" sz="4700" kern="1200" dirty="0">
                <a:solidFill>
                  <a:srgbClr val="D60000"/>
                </a:solidFill>
                <a:latin typeface="+mj-lt"/>
                <a:ea typeface="+mj-ea"/>
                <a:cs typeface="+mj-cs"/>
              </a:rPr>
            </a:br>
            <a:r>
              <a:rPr lang="en-US" sz="4700" dirty="0">
                <a:solidFill>
                  <a:srgbClr val="D60000"/>
                </a:solidFill>
              </a:rPr>
              <a:t>	    June </a:t>
            </a:r>
            <a:r>
              <a:rPr lang="en-US" sz="4700" kern="1200" dirty="0">
                <a:solidFill>
                  <a:srgbClr val="D60000"/>
                </a:solidFill>
                <a:latin typeface="+mj-lt"/>
                <a:ea typeface="+mj-ea"/>
                <a:cs typeface="+mj-cs"/>
              </a:rPr>
              <a: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39C6E78-4588-F46B-1727-77825D38DB58}"/>
              </a:ext>
            </a:extLst>
          </p:cNvPr>
          <p:cNvPicPr>
            <a:picLocks noChangeAspect="1"/>
          </p:cNvPicPr>
          <p:nvPr/>
        </p:nvPicPr>
        <p:blipFill>
          <a:blip r:embed="rId2"/>
          <a:stretch>
            <a:fillRect/>
          </a:stretch>
        </p:blipFill>
        <p:spPr>
          <a:xfrm flipH="1">
            <a:off x="166993" y="4992878"/>
            <a:ext cx="1876717" cy="170523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pic>
      <p:sp>
        <p:nvSpPr>
          <p:cNvPr id="3" name="Right Triangle 2">
            <a:extLst>
              <a:ext uri="{FF2B5EF4-FFF2-40B4-BE49-F238E27FC236}">
                <a16:creationId xmlns:a16="http://schemas.microsoft.com/office/drawing/2014/main" xmlns="" id="{EA24A523-7566-A103-3363-50A8FD24E745}"/>
              </a:ext>
            </a:extLst>
          </p:cNvPr>
          <p:cNvSpPr/>
          <p:nvPr/>
        </p:nvSpPr>
        <p:spPr>
          <a:xfrm flipH="1">
            <a:off x="6189960" y="3108960"/>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descr="A close-up of a sign&#10;&#10;AI-generated content may be incorrect.">
            <a:extLst>
              <a:ext uri="{FF2B5EF4-FFF2-40B4-BE49-F238E27FC236}">
                <a16:creationId xmlns:a16="http://schemas.microsoft.com/office/drawing/2014/main" xmlns="" id="{C690D28E-FC9C-8BA2-AEB3-CCEC59ACE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2135" y="211609"/>
            <a:ext cx="5809476" cy="1593456"/>
          </a:xfrm>
          <a:prstGeom prst="rect">
            <a:avLst/>
          </a:prstGeom>
          <a:noFill/>
        </p:spPr>
      </p:pic>
      <p:sp>
        <p:nvSpPr>
          <p:cNvPr id="8" name="TextBox 7">
            <a:extLst>
              <a:ext uri="{FF2B5EF4-FFF2-40B4-BE49-F238E27FC236}">
                <a16:creationId xmlns:a16="http://schemas.microsoft.com/office/drawing/2014/main" xmlns="" id="{C4C5DE49-DAEB-FCB9-AC0C-3B99653FFD94}"/>
              </a:ext>
            </a:extLst>
          </p:cNvPr>
          <p:cNvSpPr txBox="1"/>
          <p:nvPr/>
        </p:nvSpPr>
        <p:spPr>
          <a:xfrm>
            <a:off x="2561079" y="1399948"/>
            <a:ext cx="3962326" cy="584775"/>
          </a:xfrm>
          <a:prstGeom prst="rect">
            <a:avLst/>
          </a:prstGeom>
          <a:noFill/>
        </p:spPr>
        <p:txBody>
          <a:bodyPr wrap="square" rtlCol="0">
            <a:spAutoFit/>
          </a:bodyPr>
          <a:lstStyle/>
          <a:p>
            <a:pPr algn="ctr"/>
            <a:r>
              <a:rPr lang="en-GB" sz="3200" b="1" dirty="0">
                <a:solidFill>
                  <a:srgbClr val="D60000"/>
                </a:solidFill>
                <a:latin typeface="Aptos Black" panose="020B0004020202020204" pitchFamily="34" charset="0"/>
              </a:rPr>
              <a:t>XC 26/27 Dates</a:t>
            </a:r>
          </a:p>
        </p:txBody>
      </p:sp>
      <p:sp>
        <p:nvSpPr>
          <p:cNvPr id="9" name="TextBox 8">
            <a:extLst>
              <a:ext uri="{FF2B5EF4-FFF2-40B4-BE49-F238E27FC236}">
                <a16:creationId xmlns:a16="http://schemas.microsoft.com/office/drawing/2014/main" xmlns="" id="{157D7742-F06D-5D13-7872-826BB516FF26}"/>
              </a:ext>
            </a:extLst>
          </p:cNvPr>
          <p:cNvSpPr txBox="1"/>
          <p:nvPr/>
        </p:nvSpPr>
        <p:spPr>
          <a:xfrm>
            <a:off x="1046375" y="2157571"/>
            <a:ext cx="7364380" cy="2954655"/>
          </a:xfrm>
          <a:prstGeom prst="rect">
            <a:avLst/>
          </a:prstGeom>
          <a:noFill/>
        </p:spPr>
        <p:txBody>
          <a:bodyPr wrap="square" rtlCol="0">
            <a:spAutoFit/>
          </a:bodyPr>
          <a:lstStyle/>
          <a:p>
            <a:r>
              <a:rPr lang="en-GB" sz="2000" b="1" dirty="0">
                <a:solidFill>
                  <a:schemeClr val="tx1">
                    <a:lumMod val="50000"/>
                    <a:lumOff val="50000"/>
                  </a:schemeClr>
                </a:solidFill>
              </a:rPr>
              <a:t>#1	25.10.26		Dunstable Lions</a:t>
            </a:r>
          </a:p>
          <a:p>
            <a:r>
              <a:rPr lang="en-GB" sz="2000" b="1" dirty="0">
                <a:solidFill>
                  <a:schemeClr val="tx1">
                    <a:lumMod val="50000"/>
                    <a:lumOff val="50000"/>
                  </a:schemeClr>
                </a:solidFill>
              </a:rPr>
              <a:t>#2	15.11.26		Wootton or Wellingborough</a:t>
            </a:r>
          </a:p>
          <a:p>
            <a:r>
              <a:rPr lang="en-GB" sz="2000" b="1" dirty="0">
                <a:solidFill>
                  <a:schemeClr val="tx1">
                    <a:lumMod val="50000"/>
                    <a:lumOff val="50000"/>
                  </a:schemeClr>
                </a:solidFill>
              </a:rPr>
              <a:t>#3	13.12.26		NHRR</a:t>
            </a:r>
          </a:p>
          <a:p>
            <a:r>
              <a:rPr lang="en-GB" sz="2000" b="1" dirty="0">
                <a:solidFill>
                  <a:schemeClr val="tx1">
                    <a:lumMod val="50000"/>
                    <a:lumOff val="50000"/>
                  </a:schemeClr>
                </a:solidFill>
              </a:rPr>
              <a:t>#4	10.01.27		Bedford</a:t>
            </a:r>
          </a:p>
          <a:p>
            <a:r>
              <a:rPr lang="en-GB" sz="2000" b="1" dirty="0">
                <a:solidFill>
                  <a:schemeClr val="tx1">
                    <a:lumMod val="50000"/>
                    <a:lumOff val="50000"/>
                  </a:schemeClr>
                </a:solidFill>
              </a:rPr>
              <a:t>#5	31.01.27		STOPSLEY STRIDERS</a:t>
            </a:r>
          </a:p>
          <a:p>
            <a:pPr algn="ctr"/>
            <a:endParaRPr lang="en-GB" sz="600" b="1" dirty="0">
              <a:solidFill>
                <a:srgbClr val="FF0000"/>
              </a:solidFill>
              <a:latin typeface="Arial Black" panose="020B0A04020102020204" pitchFamily="34" charset="0"/>
            </a:endParaRPr>
          </a:p>
          <a:p>
            <a:pPr algn="ctr"/>
            <a:r>
              <a:rPr lang="en-GB" sz="2000" b="1" dirty="0">
                <a:solidFill>
                  <a:srgbClr val="FF0000"/>
                </a:solidFill>
              </a:rPr>
              <a:t>YES, IT IS YOUR TIME TO SHINE ONCE AGAIN</a:t>
            </a:r>
          </a:p>
          <a:p>
            <a:pPr algn="ctr"/>
            <a:r>
              <a:rPr lang="en-GB" sz="2000" b="1" dirty="0">
                <a:solidFill>
                  <a:srgbClr val="FF0000"/>
                </a:solidFill>
              </a:rPr>
              <a:t> THANK YOU TO KAL and ANDY FOR SECURING THIS XC EVENT</a:t>
            </a:r>
          </a:p>
          <a:p>
            <a:pPr algn="ctr"/>
            <a:endParaRPr lang="en-GB" sz="2000" b="1" dirty="0"/>
          </a:p>
          <a:p>
            <a:pPr algn="ctr"/>
            <a:r>
              <a:rPr lang="en-GB" sz="2000" b="1" dirty="0"/>
              <a:t>We will need an army of Marshalls – please keep 31</a:t>
            </a:r>
            <a:r>
              <a:rPr lang="en-GB" sz="2000" b="1" baseline="30000" dirty="0"/>
              <a:t>st</a:t>
            </a:r>
            <a:r>
              <a:rPr lang="en-GB" sz="2000" b="1" dirty="0"/>
              <a:t> Jan 2027 free</a:t>
            </a:r>
          </a:p>
        </p:txBody>
      </p:sp>
      <p:pic>
        <p:nvPicPr>
          <p:cNvPr id="6" name="Picture 5">
            <a:extLst>
              <a:ext uri="{FF2B5EF4-FFF2-40B4-BE49-F238E27FC236}">
                <a16:creationId xmlns:a16="http://schemas.microsoft.com/office/drawing/2014/main" xmlns="" id="{778DCF31-0127-2C47-3552-31FD10A0D728}"/>
              </a:ext>
            </a:extLst>
          </p:cNvPr>
          <p:cNvPicPr>
            <a:picLocks noChangeAspect="1"/>
          </p:cNvPicPr>
          <p:nvPr/>
        </p:nvPicPr>
        <p:blipFill>
          <a:blip r:embed="rId4"/>
          <a:stretch>
            <a:fillRect/>
          </a:stretch>
        </p:blipFill>
        <p:spPr>
          <a:xfrm>
            <a:off x="6768445" y="46408"/>
            <a:ext cx="2283420" cy="1801207"/>
          </a:xfrm>
          <a:prstGeom prst="rect">
            <a:avLst/>
          </a:prstGeom>
          <a:ln>
            <a:noFill/>
          </a:ln>
          <a:effectLst>
            <a:softEdge rad="112500"/>
          </a:effectLst>
        </p:spPr>
      </p:pic>
    </p:spTree>
    <p:extLst>
      <p:ext uri="{BB962C8B-B14F-4D97-AF65-F5344CB8AC3E}">
        <p14:creationId xmlns:p14="http://schemas.microsoft.com/office/powerpoint/2010/main" val="2978964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321E9C1-B2A2-2BA4-A4B9-3A61F6904847}"/>
            </a:ext>
          </a:extLst>
        </p:cNvPr>
        <p:cNvGrpSpPr/>
        <p:nvPr/>
      </p:nvGrpSpPr>
      <p:grpSpPr>
        <a:xfrm>
          <a:off x="0" y="0"/>
          <a:ext cx="0" cy="0"/>
          <a:chOff x="0" y="0"/>
          <a:chExt cx="0" cy="0"/>
        </a:xfrm>
      </p:grpSpPr>
      <p:pic>
        <p:nvPicPr>
          <p:cNvPr id="21" name="Picture 20" descr="A close-up of a sign&#10;&#10;AI-generated content may be incorrect.">
            <a:extLst>
              <a:ext uri="{FF2B5EF4-FFF2-40B4-BE49-F238E27FC236}">
                <a16:creationId xmlns:a16="http://schemas.microsoft.com/office/drawing/2014/main" xmlns="" id="{B9A1BB6B-2321-9C51-B3EE-6B0929203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884" y="100472"/>
            <a:ext cx="5809476" cy="1593456"/>
          </a:xfrm>
          <a:prstGeom prst="rect">
            <a:avLst/>
          </a:prstGeom>
          <a:noFill/>
        </p:spPr>
      </p:pic>
      <p:pic>
        <p:nvPicPr>
          <p:cNvPr id="13" name="Picture 12" descr="Ο θρακιώτικος καβουρμάς στα Guinness World Records | Απόστολος ...">
            <a:extLst>
              <a:ext uri="{FF2B5EF4-FFF2-40B4-BE49-F238E27FC236}">
                <a16:creationId xmlns:a16="http://schemas.microsoft.com/office/drawing/2014/main" xmlns="" id="{32D2DEA4-1277-4825-C04E-1CE2926025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076" y="5567999"/>
            <a:ext cx="496754" cy="372646"/>
          </a:xfrm>
          <a:prstGeom prst="rect">
            <a:avLst/>
          </a:prstGeom>
          <a:noFill/>
          <a:ln>
            <a:noFill/>
          </a:ln>
        </p:spPr>
      </p:pic>
      <p:sp>
        <p:nvSpPr>
          <p:cNvPr id="22" name="Right Triangle 21">
            <a:extLst>
              <a:ext uri="{FF2B5EF4-FFF2-40B4-BE49-F238E27FC236}">
                <a16:creationId xmlns:a16="http://schemas.microsoft.com/office/drawing/2014/main" xmlns="" id="{D099AA8C-28B8-8ED3-E329-039A9B866661}"/>
              </a:ext>
            </a:extLst>
          </p:cNvPr>
          <p:cNvSpPr/>
          <p:nvPr/>
        </p:nvSpPr>
        <p:spPr>
          <a:xfrm flipH="1">
            <a:off x="6189960" y="3108960"/>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xmlns="" id="{FFB53AFE-B8C3-593B-606B-520F45B78426}"/>
              </a:ext>
            </a:extLst>
          </p:cNvPr>
          <p:cNvSpPr txBox="1"/>
          <p:nvPr/>
        </p:nvSpPr>
        <p:spPr>
          <a:xfrm>
            <a:off x="286644" y="1641526"/>
            <a:ext cx="8424447" cy="4636726"/>
          </a:xfrm>
          <a:prstGeom prst="rect">
            <a:avLst/>
          </a:prstGeom>
        </p:spPr>
        <p:txBody>
          <a:bodyPr vert="horz" lIns="91440" tIns="45720" rIns="91440" bIns="45720" rtlCol="0" anchor="t">
            <a:noAutofit/>
          </a:bodyPr>
          <a:lstStyle/>
          <a:p>
            <a:pPr marL="57150" defTabSz="914400"/>
            <a:endParaRPr lang="en-GB" sz="1400" dirty="0"/>
          </a:p>
          <a:p>
            <a:pPr fontAlgn="t">
              <a:buNone/>
            </a:pPr>
            <a:endParaRPr lang="en-GB" sz="1400" dirty="0"/>
          </a:p>
          <a:p>
            <a:pPr marL="57150" defTabSz="914400">
              <a:lnSpc>
                <a:spcPct val="90000"/>
              </a:lnSpc>
              <a:spcAft>
                <a:spcPts val="600"/>
              </a:spcAft>
            </a:pPr>
            <a:endParaRPr lang="en-US" sz="1400" dirty="0"/>
          </a:p>
        </p:txBody>
      </p:sp>
      <p:sp>
        <p:nvSpPr>
          <p:cNvPr id="17" name="TextBox 16">
            <a:extLst>
              <a:ext uri="{FF2B5EF4-FFF2-40B4-BE49-F238E27FC236}">
                <a16:creationId xmlns:a16="http://schemas.microsoft.com/office/drawing/2014/main" xmlns="" id="{DD3402D3-A703-B8D2-60A3-AB314CC640CD}"/>
              </a:ext>
            </a:extLst>
          </p:cNvPr>
          <p:cNvSpPr txBox="1"/>
          <p:nvPr/>
        </p:nvSpPr>
        <p:spPr>
          <a:xfrm>
            <a:off x="810883" y="1693928"/>
            <a:ext cx="7298947" cy="4493538"/>
          </a:xfrm>
          <a:prstGeom prst="rect">
            <a:avLst/>
          </a:prstGeom>
          <a:noFill/>
        </p:spPr>
        <p:txBody>
          <a:bodyPr wrap="square">
            <a:spAutoFit/>
          </a:bodyPr>
          <a:lstStyle/>
          <a:p>
            <a:r>
              <a:rPr lang="en-GB" sz="1300" dirty="0"/>
              <a:t>Hello everyone </a:t>
            </a:r>
          </a:p>
          <a:p>
            <a:r>
              <a:rPr lang="en-GB" sz="1300" dirty="0"/>
              <a:t>What a busy and enjoyable month June has been for our Striders!  It has been fantastic to see so many members out and about representing the club at a wide range of events throughout the month. </a:t>
            </a:r>
          </a:p>
          <a:p>
            <a:endParaRPr lang="en-GB" sz="1300" dirty="0"/>
          </a:p>
          <a:p>
            <a:r>
              <a:rPr lang="en-GB" sz="1300" dirty="0"/>
              <a:t>Whether you were racing, volunteering, supporting fellow runners, or simply getting those training miles in, thank you for helping make our club such a vibrant and welcoming community.</a:t>
            </a:r>
          </a:p>
          <a:p>
            <a:endParaRPr lang="en-GB" sz="1300" dirty="0"/>
          </a:p>
          <a:p>
            <a:r>
              <a:rPr lang="en-GB" sz="1300" dirty="0"/>
              <a:t>A particular highlight was the Marston 5K, where we had a great turnout from the club.  It was wonderful to see so many Striders taking part and supporting one another.  Congratulations to everyone who ran – you all did the club proud and helped create a fantastic atmosphere on the evening. </a:t>
            </a:r>
          </a:p>
          <a:p>
            <a:endParaRPr lang="en-GB" sz="1300" dirty="0"/>
          </a:p>
          <a:p>
            <a:r>
              <a:rPr lang="en-GB" sz="1300" dirty="0"/>
              <a:t>June also brought some unusually high temperatures, and unfortunately, we had to cancel a few club sessions during the heatwave.  While these decisions are never taken lightly, the safety and wellbeing of our members must always come first.  Thank you all for your understanding, patience, and cooperation during this period.</a:t>
            </a:r>
          </a:p>
          <a:p>
            <a:endParaRPr lang="en-GB" sz="1300" dirty="0"/>
          </a:p>
          <a:p>
            <a:r>
              <a:rPr lang="en-GB" sz="1300" dirty="0"/>
              <a:t>As we move into July, we look forward to seeing many more Striders taking part in upcoming races, </a:t>
            </a:r>
          </a:p>
          <a:p>
            <a:r>
              <a:rPr lang="en-GB" sz="1300" dirty="0"/>
              <a:t>club sessions, and social events.</a:t>
            </a:r>
          </a:p>
          <a:p>
            <a:endParaRPr lang="en-GB" sz="1300" dirty="0"/>
          </a:p>
          <a:p>
            <a:r>
              <a:rPr lang="en-GB" sz="1300" dirty="0"/>
              <a:t>Happy running!</a:t>
            </a:r>
          </a:p>
          <a:p>
            <a:r>
              <a:rPr lang="en-GB" sz="1300" dirty="0"/>
              <a:t>Claire</a:t>
            </a:r>
          </a:p>
          <a:p>
            <a:r>
              <a:rPr lang="en-GB" sz="1300" dirty="0"/>
              <a:t>Chair, Stopsley Striders</a:t>
            </a:r>
          </a:p>
        </p:txBody>
      </p:sp>
      <p:pic>
        <p:nvPicPr>
          <p:cNvPr id="4" name="Picture 3">
            <a:extLst>
              <a:ext uri="{FF2B5EF4-FFF2-40B4-BE49-F238E27FC236}">
                <a16:creationId xmlns:a16="http://schemas.microsoft.com/office/drawing/2014/main" xmlns="" id="{0152ED56-C59D-5B59-7A86-48902C34C53B}"/>
              </a:ext>
            </a:extLst>
          </p:cNvPr>
          <p:cNvPicPr>
            <a:picLocks noChangeAspect="1"/>
          </p:cNvPicPr>
          <p:nvPr/>
        </p:nvPicPr>
        <p:blipFill>
          <a:blip r:embed="rId4"/>
          <a:stretch>
            <a:fillRect/>
          </a:stretch>
        </p:blipFill>
        <p:spPr>
          <a:xfrm>
            <a:off x="6937777" y="100472"/>
            <a:ext cx="2054339" cy="1896313"/>
          </a:xfrm>
          <a:prstGeom prst="rect">
            <a:avLst/>
          </a:prstGeom>
        </p:spPr>
      </p:pic>
      <p:sp>
        <p:nvSpPr>
          <p:cNvPr id="2" name="Title 1">
            <a:extLst>
              <a:ext uri="{FF2B5EF4-FFF2-40B4-BE49-F238E27FC236}">
                <a16:creationId xmlns:a16="http://schemas.microsoft.com/office/drawing/2014/main" xmlns="" id="{ABB35EFB-50A8-15DF-142C-C14034A73B2D}"/>
              </a:ext>
            </a:extLst>
          </p:cNvPr>
          <p:cNvSpPr>
            <a:spLocks noGrp="1"/>
          </p:cNvSpPr>
          <p:nvPr>
            <p:ph type="ctrTitle"/>
          </p:nvPr>
        </p:nvSpPr>
        <p:spPr>
          <a:xfrm>
            <a:off x="4572000" y="1162210"/>
            <a:ext cx="2619375" cy="622402"/>
          </a:xfrm>
        </p:spPr>
        <p:txBody>
          <a:bodyPr vert="horz" lIns="91440" tIns="45720" rIns="91440" bIns="45720" rtlCol="0" anchor="ctr">
            <a:normAutofit fontScale="90000"/>
          </a:bodyPr>
          <a:lstStyle/>
          <a:p>
            <a:pPr defTabSz="914400">
              <a:lnSpc>
                <a:spcPct val="90000"/>
              </a:lnSpc>
              <a:defRPr sz="4400" b="1">
                <a:solidFill>
                  <a:srgbClr val="CC0000"/>
                </a:solidFill>
              </a:defRPr>
            </a:pPr>
            <a:r>
              <a:rPr lang="en-US" sz="4700" kern="1200" dirty="0">
                <a:solidFill>
                  <a:srgbClr val="D60000"/>
                </a:solidFill>
                <a:latin typeface="+mj-lt"/>
                <a:ea typeface="+mj-ea"/>
                <a:cs typeface="+mj-cs"/>
              </a:rPr>
              <a:t>June 2026</a:t>
            </a:r>
          </a:p>
        </p:txBody>
      </p:sp>
    </p:spTree>
    <p:extLst>
      <p:ext uri="{BB962C8B-B14F-4D97-AF65-F5344CB8AC3E}">
        <p14:creationId xmlns:p14="http://schemas.microsoft.com/office/powerpoint/2010/main" val="781226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032D593-9340-C63C-EF47-E244D3027F85}"/>
            </a:ext>
          </a:extLst>
        </p:cNvPr>
        <p:cNvGrpSpPr/>
        <p:nvPr/>
      </p:nvGrpSpPr>
      <p:grpSpPr>
        <a:xfrm>
          <a:off x="0" y="0"/>
          <a:ext cx="0" cy="0"/>
          <a:chOff x="0" y="0"/>
          <a:chExt cx="0" cy="0"/>
        </a:xfrm>
      </p:grpSpPr>
      <p:pic>
        <p:nvPicPr>
          <p:cNvPr id="21" name="Picture 20" descr="A close-up of a sign&#10;&#10;AI-generated content may be incorrect.">
            <a:extLst>
              <a:ext uri="{FF2B5EF4-FFF2-40B4-BE49-F238E27FC236}">
                <a16:creationId xmlns:a16="http://schemas.microsoft.com/office/drawing/2014/main" xmlns="" id="{CB6124B0-DB57-AAD4-B244-297CEAD5F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884" y="100472"/>
            <a:ext cx="5809476" cy="1593456"/>
          </a:xfrm>
          <a:prstGeom prst="rect">
            <a:avLst/>
          </a:prstGeom>
          <a:noFill/>
        </p:spPr>
      </p:pic>
      <p:pic>
        <p:nvPicPr>
          <p:cNvPr id="13" name="Picture 12" descr="Ο θρακιώτικος καβουρμάς στα Guinness World Records | Απόστολος ...">
            <a:extLst>
              <a:ext uri="{FF2B5EF4-FFF2-40B4-BE49-F238E27FC236}">
                <a16:creationId xmlns:a16="http://schemas.microsoft.com/office/drawing/2014/main" xmlns="" id="{DBC7B372-5E8E-03DB-772F-96A0F6041D2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076" y="5567999"/>
            <a:ext cx="496754" cy="372646"/>
          </a:xfrm>
          <a:prstGeom prst="rect">
            <a:avLst/>
          </a:prstGeom>
          <a:noFill/>
          <a:ln>
            <a:noFill/>
          </a:ln>
        </p:spPr>
      </p:pic>
      <p:sp>
        <p:nvSpPr>
          <p:cNvPr id="22" name="Right Triangle 21">
            <a:extLst>
              <a:ext uri="{FF2B5EF4-FFF2-40B4-BE49-F238E27FC236}">
                <a16:creationId xmlns:a16="http://schemas.microsoft.com/office/drawing/2014/main" xmlns="" id="{61F60ADC-D696-1390-6F63-DCF1BE1878B7}"/>
              </a:ext>
            </a:extLst>
          </p:cNvPr>
          <p:cNvSpPr/>
          <p:nvPr/>
        </p:nvSpPr>
        <p:spPr>
          <a:xfrm flipH="1">
            <a:off x="6996022" y="3552698"/>
            <a:ext cx="2116114" cy="3262843"/>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xmlns="" id="{CB8A6EDB-558A-47F9-3A55-0C00812CAD81}"/>
              </a:ext>
            </a:extLst>
          </p:cNvPr>
          <p:cNvSpPr txBox="1"/>
          <p:nvPr/>
        </p:nvSpPr>
        <p:spPr>
          <a:xfrm>
            <a:off x="286644" y="1641526"/>
            <a:ext cx="8424447" cy="4636726"/>
          </a:xfrm>
          <a:prstGeom prst="rect">
            <a:avLst/>
          </a:prstGeom>
        </p:spPr>
        <p:txBody>
          <a:bodyPr vert="horz" lIns="91440" tIns="45720" rIns="91440" bIns="45720" rtlCol="0" anchor="t">
            <a:noAutofit/>
          </a:bodyPr>
          <a:lstStyle/>
          <a:p>
            <a:pPr marL="57150" defTabSz="914400"/>
            <a:endParaRPr lang="en-GB" sz="1400" dirty="0"/>
          </a:p>
          <a:p>
            <a:pPr fontAlgn="t">
              <a:buNone/>
            </a:pPr>
            <a:endParaRPr lang="en-GB" sz="1400" dirty="0"/>
          </a:p>
          <a:p>
            <a:pPr marL="57150" defTabSz="914400">
              <a:lnSpc>
                <a:spcPct val="90000"/>
              </a:lnSpc>
              <a:spcAft>
                <a:spcPts val="600"/>
              </a:spcAft>
            </a:pPr>
            <a:endParaRPr lang="en-US" sz="1400" dirty="0"/>
          </a:p>
        </p:txBody>
      </p:sp>
      <p:sp>
        <p:nvSpPr>
          <p:cNvPr id="17" name="TextBox 16">
            <a:extLst>
              <a:ext uri="{FF2B5EF4-FFF2-40B4-BE49-F238E27FC236}">
                <a16:creationId xmlns:a16="http://schemas.microsoft.com/office/drawing/2014/main" xmlns="" id="{F64DC278-02D7-8472-4947-BF837CC4DDB7}"/>
              </a:ext>
            </a:extLst>
          </p:cNvPr>
          <p:cNvSpPr txBox="1"/>
          <p:nvPr/>
        </p:nvSpPr>
        <p:spPr>
          <a:xfrm>
            <a:off x="560717" y="1733440"/>
            <a:ext cx="8022566" cy="4355038"/>
          </a:xfrm>
          <a:prstGeom prst="rect">
            <a:avLst/>
          </a:prstGeom>
          <a:noFill/>
        </p:spPr>
        <p:txBody>
          <a:bodyPr wrap="square">
            <a:spAutoFit/>
          </a:bodyPr>
          <a:lstStyle/>
          <a:p>
            <a:r>
              <a:rPr lang="en-GB" sz="1400" b="1" dirty="0">
                <a:solidFill>
                  <a:srgbClr val="0070C0"/>
                </a:solidFill>
              </a:rPr>
              <a:t>One thing I'd love to see this year is more Striders on the start line of our annual trail race.</a:t>
            </a:r>
          </a:p>
          <a:p>
            <a:r>
              <a:rPr lang="en-GB" sz="1400" b="1" dirty="0">
                <a:solidFill>
                  <a:srgbClr val="0070C0"/>
                </a:solidFill>
              </a:rPr>
              <a:t>As one of the club's flagship events, the trail race is more than just a great morning's running.  It brings together members, volunteers and the wider running community, and it's also one of the ways we generate funds that are reinvested back into the club.  Those funds help us continue to subsidise track sessions and keep membership fees as affordable as possible for all members. </a:t>
            </a:r>
          </a:p>
          <a:p>
            <a:endParaRPr lang="en-GB" sz="1400" b="1" dirty="0">
              <a:solidFill>
                <a:srgbClr val="0070C0"/>
              </a:solidFill>
            </a:endParaRPr>
          </a:p>
          <a:p>
            <a:r>
              <a:rPr lang="en-GB" sz="1400" b="1" dirty="0">
                <a:solidFill>
                  <a:srgbClr val="0070C0"/>
                </a:solidFill>
              </a:rPr>
              <a:t>On a personal note, I'd really love to see a strong Striders turnout this year. So much work goes on behind 	the scenes to organise the event, and there's nothing better than seeing our members out on the 			course enjoying the day.  Whether you're aiming for a PB, enjoying the trails, catching up with 			club mates or giving trail running a go for the first time, it would be fantastic to see a 					sea of Striders vests on the start line this August.</a:t>
            </a:r>
          </a:p>
          <a:p>
            <a:endParaRPr lang="en-GB" sz="1400" b="1" dirty="0">
              <a:solidFill>
                <a:srgbClr val="0070C0"/>
              </a:solidFill>
            </a:endParaRPr>
          </a:p>
          <a:p>
            <a:r>
              <a:rPr lang="en-GB" sz="1400" b="1" dirty="0">
                <a:solidFill>
                  <a:srgbClr val="0070C0"/>
                </a:solidFill>
              </a:rPr>
              <a:t>					Our trail race is something we're proud of as a club, and it would mean a 						great deal to me - and to the team working behind the scenes who make it 					happen - to see as many Striders as possible taking part and helping make 						the day success.</a:t>
            </a:r>
          </a:p>
          <a:p>
            <a:endParaRPr lang="en-GB" sz="1400" b="1" dirty="0">
              <a:solidFill>
                <a:srgbClr val="0070C0"/>
              </a:solidFill>
            </a:endParaRPr>
          </a:p>
          <a:p>
            <a:pPr algn="ctr"/>
            <a:r>
              <a:rPr lang="en-GB" sz="1400" b="1" dirty="0"/>
              <a:t>I hope to see plenty of </a:t>
            </a:r>
            <a:r>
              <a:rPr lang="en-GB" sz="1400" b="1" dirty="0">
                <a:solidFill>
                  <a:srgbClr val="FF0000"/>
                </a:solidFill>
              </a:rPr>
              <a:t>RED </a:t>
            </a:r>
            <a:r>
              <a:rPr lang="en-GB" sz="1400" b="1" dirty="0"/>
              <a:t>out on the trails!</a:t>
            </a:r>
          </a:p>
          <a:p>
            <a:pPr algn="ctr"/>
            <a:r>
              <a:rPr lang="en-GB" sz="1400" b="1" i="1" dirty="0">
                <a:solidFill>
                  <a:schemeClr val="bg1">
                    <a:lumMod val="50000"/>
                  </a:schemeClr>
                </a:solidFill>
              </a:rPr>
              <a:t>#strideon</a:t>
            </a:r>
            <a:endParaRPr lang="en-GB" sz="1400" i="1" dirty="0">
              <a:solidFill>
                <a:schemeClr val="bg1">
                  <a:lumMod val="50000"/>
                </a:schemeClr>
              </a:solidFill>
            </a:endParaRPr>
          </a:p>
          <a:p>
            <a:pPr marL="57150" defTabSz="914400"/>
            <a:endParaRPr lang="en-GB" sz="1100" b="1" dirty="0">
              <a:solidFill>
                <a:schemeClr val="tx1">
                  <a:lumMod val="50000"/>
                  <a:lumOff val="50000"/>
                </a:schemeClr>
              </a:solidFill>
            </a:endParaRPr>
          </a:p>
        </p:txBody>
      </p:sp>
      <p:pic>
        <p:nvPicPr>
          <p:cNvPr id="4" name="Picture 3">
            <a:extLst>
              <a:ext uri="{FF2B5EF4-FFF2-40B4-BE49-F238E27FC236}">
                <a16:creationId xmlns:a16="http://schemas.microsoft.com/office/drawing/2014/main" xmlns="" id="{B1F2C22A-FFB7-4096-594C-5CD89B0A04BE}"/>
              </a:ext>
            </a:extLst>
          </p:cNvPr>
          <p:cNvPicPr>
            <a:picLocks noChangeAspect="1"/>
          </p:cNvPicPr>
          <p:nvPr/>
        </p:nvPicPr>
        <p:blipFill>
          <a:blip r:embed="rId4"/>
          <a:stretch>
            <a:fillRect/>
          </a:stretch>
        </p:blipFill>
        <p:spPr>
          <a:xfrm>
            <a:off x="7302553" y="42459"/>
            <a:ext cx="1785083" cy="1713124"/>
          </a:xfrm>
          <a:prstGeom prst="rect">
            <a:avLst/>
          </a:prstGeom>
        </p:spPr>
      </p:pic>
      <p:pic>
        <p:nvPicPr>
          <p:cNvPr id="6" name="Picture 5">
            <a:extLst>
              <a:ext uri="{FF2B5EF4-FFF2-40B4-BE49-F238E27FC236}">
                <a16:creationId xmlns:a16="http://schemas.microsoft.com/office/drawing/2014/main" xmlns="" id="{1DD4E859-37DE-0ACC-3E34-6913B7237A48}"/>
              </a:ext>
            </a:extLst>
          </p:cNvPr>
          <p:cNvPicPr>
            <a:picLocks noChangeAspect="1"/>
          </p:cNvPicPr>
          <p:nvPr/>
        </p:nvPicPr>
        <p:blipFill>
          <a:blip r:embed="rId5"/>
          <a:stretch>
            <a:fillRect/>
          </a:stretch>
        </p:blipFill>
        <p:spPr>
          <a:xfrm>
            <a:off x="286644" y="3917890"/>
            <a:ext cx="2076787" cy="2897651"/>
          </a:xfrm>
          <a:prstGeom prst="rect">
            <a:avLst/>
          </a:prstGeom>
        </p:spPr>
      </p:pic>
      <p:sp>
        <p:nvSpPr>
          <p:cNvPr id="10" name="TextBox 9">
            <a:extLst>
              <a:ext uri="{FF2B5EF4-FFF2-40B4-BE49-F238E27FC236}">
                <a16:creationId xmlns:a16="http://schemas.microsoft.com/office/drawing/2014/main" xmlns="" id="{71174763-CDE7-4E45-D23B-44C5ADA11138}"/>
              </a:ext>
            </a:extLst>
          </p:cNvPr>
          <p:cNvSpPr txBox="1"/>
          <p:nvPr/>
        </p:nvSpPr>
        <p:spPr>
          <a:xfrm>
            <a:off x="2128396" y="984965"/>
            <a:ext cx="4576312" cy="677108"/>
          </a:xfrm>
          <a:prstGeom prst="rect">
            <a:avLst/>
          </a:prstGeom>
          <a:noFill/>
        </p:spPr>
        <p:txBody>
          <a:bodyPr wrap="square">
            <a:spAutoFit/>
          </a:bodyPr>
          <a:lstStyle/>
          <a:p>
            <a:pPr marL="57150" algn="ctr" defTabSz="914400"/>
            <a:r>
              <a:rPr lang="en-GB" sz="1800" b="1" dirty="0">
                <a:solidFill>
                  <a:schemeClr val="tx1">
                    <a:lumMod val="65000"/>
                    <a:lumOff val="35000"/>
                  </a:schemeClr>
                </a:solidFill>
                <a:latin typeface="ADLaM Display" panose="02010000000000000000" pitchFamily="2" charset="0"/>
                <a:ea typeface="ADLaM Display" panose="02010000000000000000" pitchFamily="2" charset="0"/>
                <a:cs typeface="ADLaM Display" panose="02010000000000000000" pitchFamily="2" charset="0"/>
              </a:rPr>
              <a:t>Our Race, Our Club, Our Support</a:t>
            </a:r>
          </a:p>
          <a:p>
            <a:pPr marL="57150" algn="ctr" defTabSz="914400"/>
            <a:r>
              <a:rPr lang="en-GB" sz="2000" b="1" dirty="0">
                <a:solidFill>
                  <a:schemeClr val="tx1">
                    <a:lumMod val="65000"/>
                    <a:lumOff val="35000"/>
                  </a:schemeClr>
                </a:solidFill>
                <a:ea typeface="ADLaM Display" panose="02010000000000000000" pitchFamily="2" charset="0"/>
                <a:cs typeface="ADLaM Display" panose="02010000000000000000" pitchFamily="2" charset="0"/>
              </a:rPr>
              <a:t>A Personal Request from the Chair</a:t>
            </a:r>
          </a:p>
        </p:txBody>
      </p:sp>
    </p:spTree>
    <p:extLst>
      <p:ext uri="{BB962C8B-B14F-4D97-AF65-F5344CB8AC3E}">
        <p14:creationId xmlns:p14="http://schemas.microsoft.com/office/powerpoint/2010/main" val="41810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DFB70B9-16AA-D040-4A51-29E5C23663ED}"/>
            </a:ext>
          </a:extLst>
        </p:cNvPr>
        <p:cNvGrpSpPr/>
        <p:nvPr/>
      </p:nvGrpSpPr>
      <p:grpSpPr>
        <a:xfrm>
          <a:off x="0" y="0"/>
          <a:ext cx="0" cy="0"/>
          <a:chOff x="0" y="0"/>
          <a:chExt cx="0" cy="0"/>
        </a:xfrm>
      </p:grpSpPr>
      <p:pic>
        <p:nvPicPr>
          <p:cNvPr id="21" name="Picture 20" descr="A close-up of a sign&#10;&#10;AI-generated content may be incorrect.">
            <a:extLst>
              <a:ext uri="{FF2B5EF4-FFF2-40B4-BE49-F238E27FC236}">
                <a16:creationId xmlns:a16="http://schemas.microsoft.com/office/drawing/2014/main" xmlns="" id="{45C8EA8A-8121-38BB-BCA3-4A608A4EC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884" y="100472"/>
            <a:ext cx="5809476" cy="1593456"/>
          </a:xfrm>
          <a:prstGeom prst="rect">
            <a:avLst/>
          </a:prstGeom>
          <a:noFill/>
        </p:spPr>
      </p:pic>
      <p:pic>
        <p:nvPicPr>
          <p:cNvPr id="13" name="Picture 12" descr="Ο θρακιώτικος καβουρμάς στα Guinness World Records | Απόστολος ...">
            <a:extLst>
              <a:ext uri="{FF2B5EF4-FFF2-40B4-BE49-F238E27FC236}">
                <a16:creationId xmlns:a16="http://schemas.microsoft.com/office/drawing/2014/main" xmlns="" id="{1109C5FE-4D74-2258-8697-31FFCED08D8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076" y="5567999"/>
            <a:ext cx="496754" cy="372646"/>
          </a:xfrm>
          <a:prstGeom prst="rect">
            <a:avLst/>
          </a:prstGeom>
          <a:noFill/>
          <a:ln>
            <a:noFill/>
          </a:ln>
        </p:spPr>
      </p:pic>
      <p:sp>
        <p:nvSpPr>
          <p:cNvPr id="22" name="Right Triangle 21">
            <a:extLst>
              <a:ext uri="{FF2B5EF4-FFF2-40B4-BE49-F238E27FC236}">
                <a16:creationId xmlns:a16="http://schemas.microsoft.com/office/drawing/2014/main" xmlns="" id="{5EBF72AE-614C-081C-5E82-258BFA203180}"/>
              </a:ext>
            </a:extLst>
          </p:cNvPr>
          <p:cNvSpPr/>
          <p:nvPr/>
        </p:nvSpPr>
        <p:spPr>
          <a:xfrm flipH="1">
            <a:off x="6996022" y="3552698"/>
            <a:ext cx="2116114" cy="3262843"/>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xmlns="" id="{8E19D284-148B-C62B-689B-630F5FA193CF}"/>
              </a:ext>
            </a:extLst>
          </p:cNvPr>
          <p:cNvSpPr txBox="1"/>
          <p:nvPr/>
        </p:nvSpPr>
        <p:spPr>
          <a:xfrm>
            <a:off x="286644" y="1641526"/>
            <a:ext cx="8424447" cy="4636726"/>
          </a:xfrm>
          <a:prstGeom prst="rect">
            <a:avLst/>
          </a:prstGeom>
        </p:spPr>
        <p:txBody>
          <a:bodyPr vert="horz" lIns="91440" tIns="45720" rIns="91440" bIns="45720" rtlCol="0" anchor="t">
            <a:noAutofit/>
          </a:bodyPr>
          <a:lstStyle/>
          <a:p>
            <a:pPr marL="57150" defTabSz="914400"/>
            <a:endParaRPr lang="en-GB" sz="1400" dirty="0"/>
          </a:p>
          <a:p>
            <a:pPr fontAlgn="t">
              <a:buNone/>
            </a:pPr>
            <a:endParaRPr lang="en-GB" sz="1400" dirty="0"/>
          </a:p>
          <a:p>
            <a:pPr marL="57150" defTabSz="914400">
              <a:lnSpc>
                <a:spcPct val="90000"/>
              </a:lnSpc>
              <a:spcAft>
                <a:spcPts val="600"/>
              </a:spcAft>
            </a:pPr>
            <a:endParaRPr lang="en-US" sz="1400" dirty="0"/>
          </a:p>
        </p:txBody>
      </p:sp>
      <p:sp>
        <p:nvSpPr>
          <p:cNvPr id="17" name="TextBox 16">
            <a:extLst>
              <a:ext uri="{FF2B5EF4-FFF2-40B4-BE49-F238E27FC236}">
                <a16:creationId xmlns:a16="http://schemas.microsoft.com/office/drawing/2014/main" xmlns="" id="{8537CCBF-371C-51CD-2617-262A415CBDF4}"/>
              </a:ext>
            </a:extLst>
          </p:cNvPr>
          <p:cNvSpPr txBox="1"/>
          <p:nvPr/>
        </p:nvSpPr>
        <p:spPr>
          <a:xfrm>
            <a:off x="583077" y="1687809"/>
            <a:ext cx="7977846" cy="4909036"/>
          </a:xfrm>
          <a:prstGeom prst="rect">
            <a:avLst/>
          </a:prstGeom>
          <a:noFill/>
        </p:spPr>
        <p:txBody>
          <a:bodyPr wrap="square">
            <a:spAutoFit/>
          </a:bodyPr>
          <a:lstStyle/>
          <a:p>
            <a:r>
              <a:rPr lang="en-GB" sz="1400" b="1" dirty="0">
                <a:solidFill>
                  <a:schemeClr val="bg1">
                    <a:lumMod val="50000"/>
                  </a:schemeClr>
                </a:solidFill>
              </a:rPr>
              <a:t>Every summer, one of the highlights of the local running calendar is the Dunstable Lions Summer XC, and we're delighted that Stopsley Striders have once again been invited to take part.  This is always a fantastic morning out – great trails, friendly competition, plenty of club camaraderie, and usually a strong turnout from Striders. </a:t>
            </a:r>
          </a:p>
          <a:p>
            <a:endParaRPr lang="en-GB" sz="1000" b="1" dirty="0">
              <a:solidFill>
                <a:schemeClr val="bg1">
                  <a:lumMod val="50000"/>
                </a:schemeClr>
              </a:solidFill>
            </a:endParaRPr>
          </a:p>
          <a:p>
            <a:r>
              <a:rPr lang="en-GB" sz="1400" b="1" dirty="0">
                <a:solidFill>
                  <a:schemeClr val="bg1">
                    <a:lumMod val="50000"/>
                  </a:schemeClr>
                </a:solidFill>
              </a:rPr>
              <a:t>Whether you're racing for position, enjoying the challenge, or simply looking for a sociable midweek run, there's something for everyone.  But this year, we need a few more red vests on the start line!  So far, only a handful of Striders have signed up, and it would be wonderful to show our support for our friends at Dunstable Lions by getting a bigger club turnout.  They've always made us feel welcome, and it would be great to return the favour. </a:t>
            </a:r>
          </a:p>
          <a:p>
            <a:r>
              <a:rPr lang="en-GB" sz="1400" b="1" dirty="0">
                <a:solidFill>
                  <a:schemeClr val="bg1">
                    <a:lumMod val="50000"/>
                  </a:schemeClr>
                </a:solidFill>
              </a:rPr>
              <a:t>Why take part?</a:t>
            </a:r>
          </a:p>
          <a:p>
            <a:r>
              <a:rPr lang="en-GB" sz="1400" b="1" dirty="0">
                <a:solidFill>
                  <a:schemeClr val="bg1">
                    <a:lumMod val="50000"/>
                  </a:schemeClr>
                </a:solidFill>
              </a:rPr>
              <a:t>		✅ A fun and friendly cross-country event</a:t>
            </a:r>
          </a:p>
          <a:p>
            <a:r>
              <a:rPr lang="en-GB" sz="1400" b="1" dirty="0">
                <a:solidFill>
                  <a:schemeClr val="bg1">
                    <a:lumMod val="50000"/>
                  </a:schemeClr>
                </a:solidFill>
              </a:rPr>
              <a:t>		✅ A chance to run with fellow Striders</a:t>
            </a:r>
          </a:p>
          <a:p>
            <a:r>
              <a:rPr lang="en-GB" sz="1400" b="1" dirty="0">
                <a:solidFill>
                  <a:schemeClr val="bg1">
                    <a:lumMod val="50000"/>
                  </a:schemeClr>
                </a:solidFill>
              </a:rPr>
              <a:t>		✅ Great support from the Dunstable Lions team</a:t>
            </a:r>
          </a:p>
          <a:p>
            <a:r>
              <a:rPr lang="en-GB" sz="1400" b="1" dirty="0">
                <a:solidFill>
                  <a:schemeClr val="bg1">
                    <a:lumMod val="50000"/>
                  </a:schemeClr>
                </a:solidFill>
              </a:rPr>
              <a:t>		✅ Trails, fresh air and post-run chat</a:t>
            </a:r>
          </a:p>
          <a:p>
            <a:r>
              <a:rPr lang="en-GB" sz="1400" b="1" dirty="0">
                <a:solidFill>
                  <a:schemeClr val="bg1">
                    <a:lumMod val="50000"/>
                  </a:schemeClr>
                </a:solidFill>
              </a:rPr>
              <a:t>		✅ The opportunity to represent your club</a:t>
            </a:r>
          </a:p>
          <a:p>
            <a:endParaRPr lang="en-GB" sz="900" b="1" dirty="0">
              <a:solidFill>
                <a:schemeClr val="bg1">
                  <a:lumMod val="50000"/>
                </a:schemeClr>
              </a:solidFill>
            </a:endParaRPr>
          </a:p>
          <a:p>
            <a:r>
              <a:rPr lang="en-GB" sz="1400" b="1" dirty="0">
                <a:solidFill>
                  <a:schemeClr val="bg1">
                    <a:lumMod val="50000"/>
                  </a:schemeClr>
                </a:solidFill>
              </a:rPr>
              <a:t>Whether you're a regular XC runner or you've never tried one before, why not come along and join us?</a:t>
            </a:r>
          </a:p>
          <a:p>
            <a:r>
              <a:rPr lang="en-GB" sz="1400" b="1" dirty="0">
                <a:solidFill>
                  <a:srgbClr val="E60000"/>
                </a:solidFill>
              </a:rPr>
              <a:t>Let's Paint the Course Red!</a:t>
            </a:r>
          </a:p>
          <a:p>
            <a:r>
              <a:rPr lang="en-GB" sz="1400" b="1" dirty="0">
                <a:solidFill>
                  <a:schemeClr val="bg1">
                    <a:lumMod val="50000"/>
                  </a:schemeClr>
                </a:solidFill>
              </a:rPr>
              <a:t>It would be fantastic to see a sea of Striders vests amongst the runners on 19th August. </a:t>
            </a:r>
          </a:p>
          <a:p>
            <a:r>
              <a:rPr lang="en-GB" sz="1400" b="1" dirty="0">
                <a:solidFill>
                  <a:schemeClr val="bg1">
                    <a:lumMod val="50000"/>
                  </a:schemeClr>
                </a:solidFill>
              </a:rPr>
              <a:t>Let's get behind a fellow local club, enjoy a great morning of running, and show the strength of the Striders community.</a:t>
            </a:r>
          </a:p>
          <a:p>
            <a:r>
              <a:rPr lang="en-GB" sz="1400" b="1" dirty="0">
                <a:solidFill>
                  <a:srgbClr val="E60000"/>
                </a:solidFill>
              </a:rPr>
              <a:t>Who's in?</a:t>
            </a:r>
          </a:p>
        </p:txBody>
      </p:sp>
      <p:sp>
        <p:nvSpPr>
          <p:cNvPr id="10" name="TextBox 9">
            <a:extLst>
              <a:ext uri="{FF2B5EF4-FFF2-40B4-BE49-F238E27FC236}">
                <a16:creationId xmlns:a16="http://schemas.microsoft.com/office/drawing/2014/main" xmlns="" id="{E47BF291-DC72-326B-EC46-038593336706}"/>
              </a:ext>
            </a:extLst>
          </p:cNvPr>
          <p:cNvSpPr txBox="1"/>
          <p:nvPr/>
        </p:nvSpPr>
        <p:spPr>
          <a:xfrm>
            <a:off x="1285336" y="964418"/>
            <a:ext cx="6573328" cy="954107"/>
          </a:xfrm>
          <a:prstGeom prst="rect">
            <a:avLst/>
          </a:prstGeom>
          <a:noFill/>
        </p:spPr>
        <p:txBody>
          <a:bodyPr wrap="square">
            <a:spAutoFit/>
          </a:bodyPr>
          <a:lstStyle/>
          <a:p>
            <a:pPr marL="57150" algn="ctr" defTabSz="914400"/>
            <a:r>
              <a:rPr lang="en-GB" sz="1800" b="1" dirty="0">
                <a:solidFill>
                  <a:srgbClr val="E60000"/>
                </a:solidFill>
                <a:latin typeface="ADLaM Display" panose="02010000000000000000" pitchFamily="2" charset="0"/>
                <a:ea typeface="ADLaM Display" panose="02010000000000000000" pitchFamily="2" charset="0"/>
                <a:cs typeface="ADLaM Display" panose="02010000000000000000" pitchFamily="2" charset="0"/>
              </a:rPr>
              <a:t>🦁 Join Team Striders at the Dunstable Lions Summer XC! </a:t>
            </a:r>
          </a:p>
          <a:p>
            <a:pPr marL="57150" algn="ctr" defTabSz="914400"/>
            <a:r>
              <a:rPr lang="en-GB" sz="2000" b="1" dirty="0">
                <a:solidFill>
                  <a:srgbClr val="E60000"/>
                </a:solidFill>
                <a:ea typeface="ADLaM Display" panose="02010000000000000000" pitchFamily="2" charset="0"/>
                <a:cs typeface="ADLaM Display" panose="02010000000000000000" pitchFamily="2" charset="0"/>
              </a:rPr>
              <a:t>19th </a:t>
            </a:r>
            <a:r>
              <a:rPr lang="en-GB" sz="2000" b="1" dirty="0" smtClean="0">
                <a:solidFill>
                  <a:srgbClr val="E60000"/>
                </a:solidFill>
                <a:ea typeface="ADLaM Display" panose="02010000000000000000" pitchFamily="2" charset="0"/>
                <a:cs typeface="ADLaM Display" panose="02010000000000000000" pitchFamily="2" charset="0"/>
              </a:rPr>
              <a:t>July -10:00am</a:t>
            </a:r>
            <a:endParaRPr lang="en-GB" sz="2000" b="1" dirty="0">
              <a:solidFill>
                <a:srgbClr val="E60000"/>
              </a:solidFill>
              <a:ea typeface="ADLaM Display" panose="02010000000000000000" pitchFamily="2" charset="0"/>
              <a:cs typeface="ADLaM Display" panose="02010000000000000000" pitchFamily="2" charset="0"/>
            </a:endParaRPr>
          </a:p>
        </p:txBody>
      </p:sp>
      <p:pic>
        <p:nvPicPr>
          <p:cNvPr id="3" name="Picture 2">
            <a:extLst>
              <a:ext uri="{FF2B5EF4-FFF2-40B4-BE49-F238E27FC236}">
                <a16:creationId xmlns:a16="http://schemas.microsoft.com/office/drawing/2014/main" xmlns="" id="{FF14D189-0918-5DC1-1B61-665D69345648}"/>
              </a:ext>
            </a:extLst>
          </p:cNvPr>
          <p:cNvPicPr>
            <a:picLocks noChangeAspect="1"/>
          </p:cNvPicPr>
          <p:nvPr/>
        </p:nvPicPr>
        <p:blipFill>
          <a:blip r:embed="rId4"/>
          <a:stretch>
            <a:fillRect/>
          </a:stretch>
        </p:blipFill>
        <p:spPr>
          <a:xfrm>
            <a:off x="7654974" y="56007"/>
            <a:ext cx="1386847" cy="1386847"/>
          </a:xfrm>
          <a:prstGeom prst="rect">
            <a:avLst/>
          </a:prstGeom>
        </p:spPr>
      </p:pic>
    </p:spTree>
    <p:extLst>
      <p:ext uri="{BB962C8B-B14F-4D97-AF65-F5344CB8AC3E}">
        <p14:creationId xmlns:p14="http://schemas.microsoft.com/office/powerpoint/2010/main" val="2084665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7DA23CA-1EF0-E87C-EF94-FE8F306B8479}"/>
            </a:ext>
          </a:extLst>
        </p:cNvPr>
        <p:cNvGrpSpPr/>
        <p:nvPr/>
      </p:nvGrpSpPr>
      <p:grpSpPr>
        <a:xfrm>
          <a:off x="0" y="0"/>
          <a:ext cx="0" cy="0"/>
          <a:chOff x="0" y="0"/>
          <a:chExt cx="0" cy="0"/>
        </a:xfrm>
      </p:grpSpPr>
      <p:pic>
        <p:nvPicPr>
          <p:cNvPr id="21" name="Picture 20" descr="A close-up of a sign&#10;&#10;AI-generated content may be incorrect.">
            <a:extLst>
              <a:ext uri="{FF2B5EF4-FFF2-40B4-BE49-F238E27FC236}">
                <a16:creationId xmlns:a16="http://schemas.microsoft.com/office/drawing/2014/main" xmlns="" id="{7A4A414B-8F68-518F-04F2-71E7481DD5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884" y="100472"/>
            <a:ext cx="5809476" cy="1593456"/>
          </a:xfrm>
          <a:prstGeom prst="rect">
            <a:avLst/>
          </a:prstGeom>
          <a:noFill/>
        </p:spPr>
      </p:pic>
      <p:sp>
        <p:nvSpPr>
          <p:cNvPr id="7" name="TextBox 6">
            <a:extLst>
              <a:ext uri="{FF2B5EF4-FFF2-40B4-BE49-F238E27FC236}">
                <a16:creationId xmlns:a16="http://schemas.microsoft.com/office/drawing/2014/main" xmlns="" id="{3B1757CC-0721-3B2B-CD7C-2F04D75FA41A}"/>
              </a:ext>
            </a:extLst>
          </p:cNvPr>
          <p:cNvSpPr txBox="1"/>
          <p:nvPr/>
        </p:nvSpPr>
        <p:spPr>
          <a:xfrm>
            <a:off x="286644" y="1641526"/>
            <a:ext cx="8424447" cy="4636726"/>
          </a:xfrm>
          <a:prstGeom prst="rect">
            <a:avLst/>
          </a:prstGeom>
        </p:spPr>
        <p:txBody>
          <a:bodyPr vert="horz" lIns="91440" tIns="45720" rIns="91440" bIns="45720" rtlCol="0" anchor="t">
            <a:noAutofit/>
          </a:bodyPr>
          <a:lstStyle/>
          <a:p>
            <a:pPr marL="57150" defTabSz="914400"/>
            <a:endParaRPr lang="en-GB" sz="1400" dirty="0"/>
          </a:p>
          <a:p>
            <a:pPr fontAlgn="t">
              <a:buNone/>
            </a:pPr>
            <a:endParaRPr lang="en-GB" sz="1400" dirty="0"/>
          </a:p>
          <a:p>
            <a:pPr marL="57150" defTabSz="914400">
              <a:lnSpc>
                <a:spcPct val="90000"/>
              </a:lnSpc>
              <a:spcAft>
                <a:spcPts val="600"/>
              </a:spcAft>
            </a:pPr>
            <a:endParaRPr lang="en-US" sz="1400" dirty="0"/>
          </a:p>
        </p:txBody>
      </p:sp>
      <p:sp>
        <p:nvSpPr>
          <p:cNvPr id="17" name="TextBox 16">
            <a:extLst>
              <a:ext uri="{FF2B5EF4-FFF2-40B4-BE49-F238E27FC236}">
                <a16:creationId xmlns:a16="http://schemas.microsoft.com/office/drawing/2014/main" xmlns="" id="{2A483D79-51B7-82D7-6D9B-CBEA658B5A69}"/>
              </a:ext>
            </a:extLst>
          </p:cNvPr>
          <p:cNvSpPr txBox="1"/>
          <p:nvPr/>
        </p:nvSpPr>
        <p:spPr>
          <a:xfrm>
            <a:off x="3020798" y="1839476"/>
            <a:ext cx="5722045" cy="3539430"/>
          </a:xfrm>
          <a:prstGeom prst="rect">
            <a:avLst/>
          </a:prstGeom>
          <a:noFill/>
        </p:spPr>
        <p:txBody>
          <a:bodyPr wrap="square">
            <a:spAutoFit/>
          </a:bodyPr>
          <a:lstStyle/>
          <a:p>
            <a:pPr marL="57150" defTabSz="914400"/>
            <a:endParaRPr lang="en-GB" sz="1600" b="1" dirty="0">
              <a:solidFill>
                <a:schemeClr val="tx1">
                  <a:lumMod val="65000"/>
                  <a:lumOff val="35000"/>
                </a:schemeClr>
              </a:solidFill>
            </a:endParaRPr>
          </a:p>
          <a:p>
            <a:pPr marL="57150" algn="ctr" defTabSz="914400"/>
            <a:r>
              <a:rPr lang="en-GB" sz="1600" b="1" dirty="0">
                <a:solidFill>
                  <a:schemeClr val="tx1">
                    <a:lumMod val="65000"/>
                    <a:lumOff val="35000"/>
                  </a:schemeClr>
                </a:solidFill>
              </a:rPr>
              <a:t>Gayle Harvey from The Run Strong community has kindly invited us to join her Strength &amp; Conditioning programme once again.</a:t>
            </a:r>
          </a:p>
          <a:p>
            <a:pPr marL="57150" algn="ctr" defTabSz="914400"/>
            <a:endParaRPr lang="en-GB" sz="1600" b="1" dirty="0">
              <a:solidFill>
                <a:schemeClr val="tx1">
                  <a:lumMod val="65000"/>
                  <a:lumOff val="35000"/>
                </a:schemeClr>
              </a:solidFill>
            </a:endParaRPr>
          </a:p>
          <a:p>
            <a:pPr marL="57150" algn="ctr" defTabSz="914400"/>
            <a:r>
              <a:rPr lang="en-GB" sz="1600" b="1" dirty="0">
                <a:solidFill>
                  <a:schemeClr val="tx1">
                    <a:lumMod val="65000"/>
                    <a:lumOff val="35000"/>
                  </a:schemeClr>
                </a:solidFill>
              </a:rPr>
              <a:t>This excellent 6-week course is available for £55, with one session per week  This is a fantastic opportunity for all Stopsley Striders members. </a:t>
            </a:r>
          </a:p>
          <a:p>
            <a:pPr marL="57150" algn="ctr" defTabSz="914400"/>
            <a:endParaRPr lang="en-GB" sz="1600" b="1" dirty="0">
              <a:solidFill>
                <a:schemeClr val="tx1">
                  <a:lumMod val="65000"/>
                  <a:lumOff val="35000"/>
                </a:schemeClr>
              </a:solidFill>
            </a:endParaRPr>
          </a:p>
          <a:p>
            <a:pPr marL="57150" algn="ctr" defTabSz="914400"/>
            <a:r>
              <a:rPr lang="en-GB" sz="1600" b="1" dirty="0">
                <a:solidFill>
                  <a:schemeClr val="tx1">
                    <a:lumMod val="65000"/>
                    <a:lumOff val="35000"/>
                  </a:schemeClr>
                </a:solidFill>
              </a:rPr>
              <a:t>As runners, we know that strength and conditioning plays a vital role in improving performance, reducing the risk of injury, and building a strong foundation for long-term running success.</a:t>
            </a:r>
          </a:p>
          <a:p>
            <a:pPr marL="57150" algn="ctr" defTabSz="914400"/>
            <a:endParaRPr lang="en-GB" sz="1600" b="1" dirty="0">
              <a:solidFill>
                <a:schemeClr val="tx1">
                  <a:lumMod val="65000"/>
                  <a:lumOff val="35000"/>
                </a:schemeClr>
              </a:solidFill>
            </a:endParaRPr>
          </a:p>
          <a:p>
            <a:pPr marL="57150" algn="ctr" defTabSz="914400"/>
            <a:endParaRPr lang="en-GB" sz="1600" b="1" dirty="0">
              <a:solidFill>
                <a:schemeClr val="tx1">
                  <a:lumMod val="65000"/>
                  <a:lumOff val="35000"/>
                </a:schemeClr>
              </a:solidFill>
            </a:endParaRPr>
          </a:p>
          <a:p>
            <a:pPr marL="57150" algn="ctr" defTabSz="914400"/>
            <a:r>
              <a:rPr lang="en-GB" sz="1600" b="1" dirty="0"/>
              <a:t>If you’d like to take part, please contact Gayle on 07977 190 888</a:t>
            </a:r>
          </a:p>
        </p:txBody>
      </p:sp>
      <p:pic>
        <p:nvPicPr>
          <p:cNvPr id="6" name="Picture 5">
            <a:extLst>
              <a:ext uri="{FF2B5EF4-FFF2-40B4-BE49-F238E27FC236}">
                <a16:creationId xmlns:a16="http://schemas.microsoft.com/office/drawing/2014/main" xmlns="" id="{56FE7C39-F251-B267-F033-502CC2B203B8}"/>
              </a:ext>
            </a:extLst>
          </p:cNvPr>
          <p:cNvPicPr>
            <a:picLocks noChangeAspect="1"/>
          </p:cNvPicPr>
          <p:nvPr/>
        </p:nvPicPr>
        <p:blipFill>
          <a:blip r:embed="rId3"/>
          <a:stretch>
            <a:fillRect/>
          </a:stretch>
        </p:blipFill>
        <p:spPr>
          <a:xfrm>
            <a:off x="120132" y="1693929"/>
            <a:ext cx="2736019" cy="5063600"/>
          </a:xfrm>
          <a:prstGeom prst="rect">
            <a:avLst/>
          </a:prstGeom>
        </p:spPr>
      </p:pic>
      <p:pic>
        <p:nvPicPr>
          <p:cNvPr id="10" name="Picture 9">
            <a:extLst>
              <a:ext uri="{FF2B5EF4-FFF2-40B4-BE49-F238E27FC236}">
                <a16:creationId xmlns:a16="http://schemas.microsoft.com/office/drawing/2014/main" xmlns="" id="{5DEB16FC-E66D-C649-C4A7-89749A398942}"/>
              </a:ext>
            </a:extLst>
          </p:cNvPr>
          <p:cNvPicPr>
            <a:picLocks noChangeAspect="1"/>
          </p:cNvPicPr>
          <p:nvPr/>
        </p:nvPicPr>
        <p:blipFill>
          <a:blip r:embed="rId4"/>
          <a:stretch>
            <a:fillRect/>
          </a:stretch>
        </p:blipFill>
        <p:spPr>
          <a:xfrm>
            <a:off x="7444596" y="69495"/>
            <a:ext cx="1547520" cy="1603008"/>
          </a:xfrm>
          <a:prstGeom prst="rect">
            <a:avLst/>
          </a:prstGeom>
          <a:ln>
            <a:noFill/>
          </a:ln>
          <a:effectLst>
            <a:softEdge rad="112500"/>
          </a:effectLst>
        </p:spPr>
      </p:pic>
      <p:sp>
        <p:nvSpPr>
          <p:cNvPr id="23" name="TextBox 22">
            <a:extLst>
              <a:ext uri="{FF2B5EF4-FFF2-40B4-BE49-F238E27FC236}">
                <a16:creationId xmlns:a16="http://schemas.microsoft.com/office/drawing/2014/main" xmlns="" id="{04F61BA1-1B24-19D5-2CB3-A1FFE28F33BB}"/>
              </a:ext>
            </a:extLst>
          </p:cNvPr>
          <p:cNvSpPr txBox="1"/>
          <p:nvPr/>
        </p:nvSpPr>
        <p:spPr>
          <a:xfrm>
            <a:off x="2856151" y="1005853"/>
            <a:ext cx="4738268" cy="707886"/>
          </a:xfrm>
          <a:prstGeom prst="rect">
            <a:avLst/>
          </a:prstGeom>
          <a:noFill/>
        </p:spPr>
        <p:txBody>
          <a:bodyPr wrap="square">
            <a:spAutoFit/>
          </a:bodyPr>
          <a:lstStyle/>
          <a:p>
            <a:pPr marL="57150" algn="ctr" defTabSz="914400"/>
            <a:r>
              <a:rPr lang="en-GB" sz="2000" b="1" dirty="0">
                <a:solidFill>
                  <a:srgbClr val="E60000"/>
                </a:solidFill>
                <a:latin typeface="ADLaM Display" panose="02010000000000000000" pitchFamily="2" charset="0"/>
                <a:ea typeface="ADLaM Display" panose="02010000000000000000" pitchFamily="2" charset="0"/>
                <a:cs typeface="ADLaM Display" panose="02010000000000000000" pitchFamily="2" charset="0"/>
              </a:rPr>
              <a:t>Strength &amp; Conditioning Opportunity with Run Strong </a:t>
            </a:r>
            <a:r>
              <a:rPr lang="en-GB" sz="2000" b="1" dirty="0">
                <a:solidFill>
                  <a:srgbClr val="E60000"/>
                </a:solidFill>
              </a:rPr>
              <a:t>🏋🏼‍♀️ </a:t>
            </a:r>
          </a:p>
        </p:txBody>
      </p:sp>
    </p:spTree>
    <p:extLst>
      <p:ext uri="{BB962C8B-B14F-4D97-AF65-F5344CB8AC3E}">
        <p14:creationId xmlns:p14="http://schemas.microsoft.com/office/powerpoint/2010/main" val="790093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321E9C1-B2A2-2BA4-A4B9-3A61F6904847}"/>
            </a:ext>
          </a:extLst>
        </p:cNvPr>
        <p:cNvGrpSpPr/>
        <p:nvPr/>
      </p:nvGrpSpPr>
      <p:grpSpPr>
        <a:xfrm>
          <a:off x="0" y="0"/>
          <a:ext cx="0" cy="0"/>
          <a:chOff x="0" y="0"/>
          <a:chExt cx="0" cy="0"/>
        </a:xfrm>
      </p:grpSpPr>
      <p:pic>
        <p:nvPicPr>
          <p:cNvPr id="21" name="Picture 20" descr="A close-up of a sign&#10;&#10;AI-generated content may be incorrect.">
            <a:extLst>
              <a:ext uri="{FF2B5EF4-FFF2-40B4-BE49-F238E27FC236}">
                <a16:creationId xmlns:a16="http://schemas.microsoft.com/office/drawing/2014/main" xmlns="" id="{B9A1BB6B-2321-9C51-B3EE-6B0929203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884" y="100472"/>
            <a:ext cx="5809476" cy="1593456"/>
          </a:xfrm>
          <a:prstGeom prst="rect">
            <a:avLst/>
          </a:prstGeom>
          <a:noFill/>
        </p:spPr>
      </p:pic>
      <p:pic>
        <p:nvPicPr>
          <p:cNvPr id="13" name="Picture 12" descr="Ο θρακιώτικος καβουρμάς στα Guinness World Records | Απόστολος ...">
            <a:extLst>
              <a:ext uri="{FF2B5EF4-FFF2-40B4-BE49-F238E27FC236}">
                <a16:creationId xmlns:a16="http://schemas.microsoft.com/office/drawing/2014/main" xmlns="" id="{32D2DEA4-1277-4825-C04E-1CE2926025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076" y="5567999"/>
            <a:ext cx="496754" cy="372646"/>
          </a:xfrm>
          <a:prstGeom prst="rect">
            <a:avLst/>
          </a:prstGeom>
          <a:noFill/>
          <a:ln>
            <a:noFill/>
          </a:ln>
        </p:spPr>
      </p:pic>
      <p:sp>
        <p:nvSpPr>
          <p:cNvPr id="22" name="Right Triangle 21">
            <a:extLst>
              <a:ext uri="{FF2B5EF4-FFF2-40B4-BE49-F238E27FC236}">
                <a16:creationId xmlns:a16="http://schemas.microsoft.com/office/drawing/2014/main" xmlns="" id="{D099AA8C-28B8-8ED3-E329-039A9B866661}"/>
              </a:ext>
            </a:extLst>
          </p:cNvPr>
          <p:cNvSpPr/>
          <p:nvPr/>
        </p:nvSpPr>
        <p:spPr>
          <a:xfrm flipH="1">
            <a:off x="6996022" y="3552698"/>
            <a:ext cx="2116114" cy="3262843"/>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xmlns="" id="{FFB53AFE-B8C3-593B-606B-520F45B78426}"/>
              </a:ext>
            </a:extLst>
          </p:cNvPr>
          <p:cNvSpPr txBox="1"/>
          <p:nvPr/>
        </p:nvSpPr>
        <p:spPr>
          <a:xfrm>
            <a:off x="286644" y="1641526"/>
            <a:ext cx="8424447" cy="4636726"/>
          </a:xfrm>
          <a:prstGeom prst="rect">
            <a:avLst/>
          </a:prstGeom>
        </p:spPr>
        <p:txBody>
          <a:bodyPr vert="horz" lIns="91440" tIns="45720" rIns="91440" bIns="45720" rtlCol="0" anchor="t">
            <a:noAutofit/>
          </a:bodyPr>
          <a:lstStyle/>
          <a:p>
            <a:pPr marL="57150" defTabSz="914400"/>
            <a:endParaRPr lang="en-GB" sz="1400" dirty="0"/>
          </a:p>
          <a:p>
            <a:pPr fontAlgn="t">
              <a:buNone/>
            </a:pPr>
            <a:endParaRPr lang="en-GB" sz="1400" dirty="0"/>
          </a:p>
          <a:p>
            <a:pPr marL="57150" defTabSz="914400">
              <a:lnSpc>
                <a:spcPct val="90000"/>
              </a:lnSpc>
              <a:spcAft>
                <a:spcPts val="600"/>
              </a:spcAft>
            </a:pPr>
            <a:endParaRPr lang="en-US" sz="1400" dirty="0"/>
          </a:p>
        </p:txBody>
      </p:sp>
      <p:sp>
        <p:nvSpPr>
          <p:cNvPr id="17" name="TextBox 16">
            <a:extLst>
              <a:ext uri="{FF2B5EF4-FFF2-40B4-BE49-F238E27FC236}">
                <a16:creationId xmlns:a16="http://schemas.microsoft.com/office/drawing/2014/main" xmlns="" id="{DD3402D3-A703-B8D2-60A3-AB314CC640CD}"/>
              </a:ext>
            </a:extLst>
          </p:cNvPr>
          <p:cNvSpPr txBox="1"/>
          <p:nvPr/>
        </p:nvSpPr>
        <p:spPr>
          <a:xfrm>
            <a:off x="687691" y="1490897"/>
            <a:ext cx="7507404" cy="5062924"/>
          </a:xfrm>
          <a:prstGeom prst="rect">
            <a:avLst/>
          </a:prstGeom>
          <a:noFill/>
        </p:spPr>
        <p:txBody>
          <a:bodyPr wrap="square">
            <a:spAutoFit/>
          </a:bodyPr>
          <a:lstStyle/>
          <a:p>
            <a:pPr marL="57150" defTabSz="914400"/>
            <a:r>
              <a:rPr lang="en-GB" sz="1400" b="1" dirty="0">
                <a:solidFill>
                  <a:schemeClr val="tx1">
                    <a:lumMod val="65000"/>
                    <a:lumOff val="35000"/>
                  </a:schemeClr>
                </a:solidFill>
              </a:rPr>
              <a:t>Ultra Achievement Corner – </a:t>
            </a:r>
            <a:r>
              <a:rPr lang="en-GB" sz="1400" b="1" dirty="0">
                <a:solidFill>
                  <a:schemeClr val="tx1">
                    <a:lumMod val="65000"/>
                    <a:lumOff val="35000"/>
                  </a:schemeClr>
                </a:solidFill>
                <a:latin typeface="ADLaM Display" panose="02010000000000000000" pitchFamily="2" charset="0"/>
                <a:ea typeface="ADLaM Display" panose="02010000000000000000" pitchFamily="2" charset="0"/>
                <a:cs typeface="ADLaM Display" panose="02010000000000000000" pitchFamily="2" charset="0"/>
              </a:rPr>
              <a:t>Shaun Does It Again!</a:t>
            </a:r>
          </a:p>
          <a:p>
            <a:pPr marL="57150" defTabSz="914400"/>
            <a:r>
              <a:rPr lang="en-GB" sz="1400" b="1" dirty="0">
                <a:solidFill>
                  <a:schemeClr val="tx1">
                    <a:lumMod val="50000"/>
                    <a:lumOff val="50000"/>
                  </a:schemeClr>
                </a:solidFill>
              </a:rPr>
              <a:t>Just when we thought he might fancy a quiet month after completing a 100-mile event in May, </a:t>
            </a:r>
          </a:p>
          <a:p>
            <a:pPr marL="57150" defTabSz="914400"/>
            <a:r>
              <a:rPr lang="en-GB" sz="1400" b="1" dirty="0">
                <a:solidFill>
                  <a:schemeClr val="tx1">
                    <a:lumMod val="50000"/>
                    <a:lumOff val="50000"/>
                  </a:schemeClr>
                </a:solidFill>
              </a:rPr>
              <a:t>Shaun Mutter decided that another 100 miles sounded like a perfectly reasonable way to spend a weekend!</a:t>
            </a:r>
          </a:p>
          <a:p>
            <a:pPr marL="57150" defTabSz="914400"/>
            <a:endParaRPr lang="en-GB" sz="700" b="1" dirty="0">
              <a:solidFill>
                <a:schemeClr val="tx1">
                  <a:lumMod val="50000"/>
                  <a:lumOff val="50000"/>
                </a:schemeClr>
              </a:solidFill>
            </a:endParaRPr>
          </a:p>
          <a:p>
            <a:pPr marL="57150" defTabSz="914400"/>
            <a:r>
              <a:rPr lang="en-GB" sz="1400" b="1" dirty="0">
                <a:solidFill>
                  <a:schemeClr val="tx1">
                    <a:lumMod val="50000"/>
                    <a:lumOff val="50000"/>
                  </a:schemeClr>
                </a:solidFill>
              </a:rPr>
              <a:t>In June, Shaun took on the epic South Downs Way 100, a brutal journey from Winchester to Eastbourne, covering 100 miles and an eye-watering 12,700ft of climbing.  As if that wasn't challenging enough, the event took place during some seriously hot conditions, meaning runners had to battle both the distance and the heat.  </a:t>
            </a:r>
          </a:p>
          <a:p>
            <a:pPr marL="57150" defTabSz="914400"/>
            <a:endParaRPr lang="en-GB" sz="700" b="1" dirty="0">
              <a:solidFill>
                <a:schemeClr val="tx1">
                  <a:lumMod val="50000"/>
                  <a:lumOff val="50000"/>
                </a:schemeClr>
              </a:solidFill>
            </a:endParaRPr>
          </a:p>
          <a:p>
            <a:pPr marL="57150" defTabSz="914400"/>
            <a:r>
              <a:rPr lang="en-GB" sz="1400" b="1" dirty="0">
                <a:solidFill>
                  <a:schemeClr val="tx1">
                    <a:lumMod val="50000"/>
                    <a:lumOff val="50000"/>
                  </a:schemeClr>
                </a:solidFill>
              </a:rPr>
              <a:t>Digging deep when it mattered most, Shaun showed incredible determination to reach the finish line in an outstanding 28 hours and 20 minutes.  An incredible achievement and one that deserves huge congratulations from everyone at the club.</a:t>
            </a:r>
          </a:p>
          <a:p>
            <a:pPr marL="57150" defTabSz="914400"/>
            <a:endParaRPr lang="en-GB" sz="700" b="1" dirty="0">
              <a:solidFill>
                <a:schemeClr val="tx1">
                  <a:lumMod val="50000"/>
                  <a:lumOff val="50000"/>
                </a:schemeClr>
              </a:solidFill>
            </a:endParaRPr>
          </a:p>
          <a:p>
            <a:pPr marL="57150" defTabSz="914400"/>
            <a:r>
              <a:rPr lang="en-GB" sz="1400" b="1" dirty="0">
                <a:solidFill>
                  <a:schemeClr val="tx1">
                    <a:lumMod val="50000"/>
                    <a:lumOff val="50000"/>
                  </a:schemeClr>
                </a:solidFill>
              </a:rPr>
              <a:t>At the time of writing, Shaun is believed to still be replenishing the many thousands of calories </a:t>
            </a:r>
          </a:p>
          <a:p>
            <a:pPr marL="57150" defTabSz="914400"/>
            <a:r>
              <a:rPr lang="en-GB" sz="1400" b="1" dirty="0">
                <a:solidFill>
                  <a:schemeClr val="tx1">
                    <a:lumMod val="50000"/>
                    <a:lumOff val="50000"/>
                  </a:schemeClr>
                </a:solidFill>
              </a:rPr>
              <a:t>he burned along the way.  Rumours that he's single-handedly keeping the local supermarkets </a:t>
            </a:r>
          </a:p>
          <a:p>
            <a:pPr marL="57150" defTabSz="914400"/>
            <a:r>
              <a:rPr lang="en-GB" sz="1400" b="1" dirty="0">
                <a:solidFill>
                  <a:schemeClr val="tx1">
                    <a:lumMod val="50000"/>
                    <a:lumOff val="50000"/>
                  </a:schemeClr>
                </a:solidFill>
              </a:rPr>
              <a:t>in business remain unconfirmed!  We're sure he'll be back at club very soon - once he’s </a:t>
            </a:r>
          </a:p>
          <a:p>
            <a:pPr marL="57150" defTabSz="914400"/>
            <a:r>
              <a:rPr lang="en-GB" sz="1400" b="1" dirty="0">
                <a:solidFill>
                  <a:schemeClr val="tx1">
                    <a:lumMod val="50000"/>
                    <a:lumOff val="50000"/>
                  </a:schemeClr>
                </a:solidFill>
              </a:rPr>
              <a:t>finished his latest recovery snack.</a:t>
            </a:r>
          </a:p>
          <a:p>
            <a:pPr marL="57150" defTabSz="914400"/>
            <a:endParaRPr lang="en-GB" sz="800" b="1" dirty="0">
              <a:solidFill>
                <a:schemeClr val="tx1">
                  <a:lumMod val="50000"/>
                  <a:lumOff val="50000"/>
                </a:schemeClr>
              </a:solidFill>
            </a:endParaRPr>
          </a:p>
          <a:p>
            <a:pPr marL="57150" defTabSz="914400"/>
            <a:r>
              <a:rPr lang="en-GB" sz="1400" dirty="0">
                <a:solidFill>
                  <a:srgbClr val="0070C0"/>
                </a:solidFill>
              </a:rPr>
              <a:t>A massive well done also goes to Danny Kelly and Kallum Wright, who took on and </a:t>
            </a:r>
          </a:p>
          <a:p>
            <a:pPr marL="57150" defTabSz="914400"/>
            <a:r>
              <a:rPr lang="en-GB" sz="1400" dirty="0">
                <a:solidFill>
                  <a:srgbClr val="0070C0"/>
                </a:solidFill>
              </a:rPr>
              <a:t>successfully completed the South Downs 50km. A fantastic achievement on a demanding </a:t>
            </a:r>
          </a:p>
          <a:p>
            <a:pPr marL="57150" defTabSz="914400"/>
            <a:r>
              <a:rPr lang="en-GB" sz="1400" dirty="0">
                <a:solidFill>
                  <a:srgbClr val="0070C0"/>
                </a:solidFill>
              </a:rPr>
              <a:t>course and another example of Striders showing what determination, grit and a </a:t>
            </a:r>
          </a:p>
          <a:p>
            <a:pPr marL="57150" defTabSz="914400"/>
            <a:r>
              <a:rPr lang="en-GB" sz="1400" dirty="0">
                <a:solidFill>
                  <a:srgbClr val="0070C0"/>
                </a:solidFill>
              </a:rPr>
              <a:t>touch of madness can achieve.</a:t>
            </a:r>
          </a:p>
          <a:p>
            <a:pPr marL="57150" defTabSz="914400"/>
            <a:endParaRPr lang="en-GB" sz="1400" dirty="0">
              <a:solidFill>
                <a:schemeClr val="tx1">
                  <a:lumMod val="50000"/>
                  <a:lumOff val="50000"/>
                </a:schemeClr>
              </a:solidFill>
            </a:endParaRPr>
          </a:p>
          <a:p>
            <a:pPr marL="57150" defTabSz="914400"/>
            <a:r>
              <a:rPr lang="en-GB" sz="1400" b="1" dirty="0">
                <a:solidFill>
                  <a:schemeClr val="tx1">
                    <a:lumMod val="50000"/>
                    <a:lumOff val="50000"/>
                  </a:schemeClr>
                </a:solidFill>
              </a:rPr>
              <a:t>Congratulations to all three of you—we're incredibly proud of your efforts! 🏃‍♂️👏🏅</a:t>
            </a:r>
          </a:p>
        </p:txBody>
      </p:sp>
      <p:pic>
        <p:nvPicPr>
          <p:cNvPr id="9" name="Picture 8">
            <a:extLst>
              <a:ext uri="{FF2B5EF4-FFF2-40B4-BE49-F238E27FC236}">
                <a16:creationId xmlns:a16="http://schemas.microsoft.com/office/drawing/2014/main" xmlns="" id="{45975E6E-0DC7-614D-591B-24313B203517}"/>
              </a:ext>
            </a:extLst>
          </p:cNvPr>
          <p:cNvPicPr>
            <a:picLocks noChangeAspect="1"/>
          </p:cNvPicPr>
          <p:nvPr/>
        </p:nvPicPr>
        <p:blipFill>
          <a:blip r:embed="rId4"/>
          <a:stretch>
            <a:fillRect/>
          </a:stretch>
        </p:blipFill>
        <p:spPr>
          <a:xfrm>
            <a:off x="6687111" y="0"/>
            <a:ext cx="2348684" cy="1703325"/>
          </a:xfrm>
          <a:prstGeom prst="rect">
            <a:avLst/>
          </a:prstGeom>
        </p:spPr>
      </p:pic>
      <p:sp>
        <p:nvSpPr>
          <p:cNvPr id="2" name="Title 1">
            <a:extLst>
              <a:ext uri="{FF2B5EF4-FFF2-40B4-BE49-F238E27FC236}">
                <a16:creationId xmlns:a16="http://schemas.microsoft.com/office/drawing/2014/main" xmlns="" id="{ABB35EFB-50A8-15DF-142C-C14034A73B2D}"/>
              </a:ext>
            </a:extLst>
          </p:cNvPr>
          <p:cNvSpPr>
            <a:spLocks noGrp="1"/>
          </p:cNvSpPr>
          <p:nvPr>
            <p:ph type="ctrTitle"/>
          </p:nvPr>
        </p:nvSpPr>
        <p:spPr>
          <a:xfrm>
            <a:off x="4441393" y="943810"/>
            <a:ext cx="2619375" cy="622402"/>
          </a:xfrm>
        </p:spPr>
        <p:txBody>
          <a:bodyPr vert="horz" lIns="91440" tIns="45720" rIns="91440" bIns="45720" rtlCol="0" anchor="ctr">
            <a:normAutofit fontScale="90000"/>
          </a:bodyPr>
          <a:lstStyle/>
          <a:p>
            <a:pPr defTabSz="914400">
              <a:lnSpc>
                <a:spcPct val="90000"/>
              </a:lnSpc>
              <a:defRPr sz="4400" b="1">
                <a:solidFill>
                  <a:srgbClr val="CC0000"/>
                </a:solidFill>
              </a:defRPr>
            </a:pPr>
            <a:r>
              <a:rPr lang="en-US" sz="4700" kern="1200" dirty="0">
                <a:solidFill>
                  <a:srgbClr val="D60000"/>
                </a:solidFill>
                <a:latin typeface="+mj-lt"/>
                <a:ea typeface="+mj-ea"/>
                <a:cs typeface="+mj-cs"/>
              </a:rPr>
              <a:t>June 2026</a:t>
            </a:r>
          </a:p>
        </p:txBody>
      </p:sp>
    </p:spTree>
    <p:extLst>
      <p:ext uri="{BB962C8B-B14F-4D97-AF65-F5344CB8AC3E}">
        <p14:creationId xmlns:p14="http://schemas.microsoft.com/office/powerpoint/2010/main" val="932108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CB6BB4E-2D8C-3E97-05D9-F5CF3712AADF}"/>
            </a:ext>
          </a:extLst>
        </p:cNvPr>
        <p:cNvGrpSpPr/>
        <p:nvPr/>
      </p:nvGrpSpPr>
      <p:grpSpPr>
        <a:xfrm>
          <a:off x="0" y="0"/>
          <a:ext cx="0" cy="0"/>
          <a:chOff x="0" y="0"/>
          <a:chExt cx="0" cy="0"/>
        </a:xfrm>
      </p:grpSpPr>
      <p:sp>
        <p:nvSpPr>
          <p:cNvPr id="22" name="Right Triangle 21">
            <a:extLst>
              <a:ext uri="{FF2B5EF4-FFF2-40B4-BE49-F238E27FC236}">
                <a16:creationId xmlns:a16="http://schemas.microsoft.com/office/drawing/2014/main" xmlns="" id="{EA567908-B683-FD2F-ED23-0D6B82813F74}"/>
              </a:ext>
            </a:extLst>
          </p:cNvPr>
          <p:cNvSpPr/>
          <p:nvPr/>
        </p:nvSpPr>
        <p:spPr>
          <a:xfrm flipH="1">
            <a:off x="6189960" y="3108960"/>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 name="Picture 20" descr="A close-up of a sign&#10;&#10;AI-generated content may be incorrect.">
            <a:extLst>
              <a:ext uri="{FF2B5EF4-FFF2-40B4-BE49-F238E27FC236}">
                <a16:creationId xmlns:a16="http://schemas.microsoft.com/office/drawing/2014/main" xmlns="" id="{E48DCC60-88FD-B45C-DDF5-F3EE6B2FA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70904" y="243944"/>
            <a:ext cx="5809476" cy="1593456"/>
          </a:xfrm>
          <a:prstGeom prst="rect">
            <a:avLst/>
          </a:prstGeom>
          <a:noFill/>
        </p:spPr>
      </p:pic>
      <p:sp>
        <p:nvSpPr>
          <p:cNvPr id="7" name="TextBox 6">
            <a:extLst>
              <a:ext uri="{FF2B5EF4-FFF2-40B4-BE49-F238E27FC236}">
                <a16:creationId xmlns:a16="http://schemas.microsoft.com/office/drawing/2014/main" xmlns="" id="{6C55E5AE-418C-5C37-5DE3-3F14D33CC907}"/>
              </a:ext>
            </a:extLst>
          </p:cNvPr>
          <p:cNvSpPr txBox="1"/>
          <p:nvPr/>
        </p:nvSpPr>
        <p:spPr>
          <a:xfrm>
            <a:off x="1626177" y="1756036"/>
            <a:ext cx="5891645" cy="4780231"/>
          </a:xfrm>
          <a:prstGeom prst="rect">
            <a:avLst/>
          </a:prstGeom>
        </p:spPr>
        <p:txBody>
          <a:bodyPr vert="horz" lIns="91440" tIns="45720" rIns="91440" bIns="45720" rtlCol="0" anchor="t">
            <a:noAutofit/>
          </a:bodyPr>
          <a:lstStyle/>
          <a:p>
            <a:pPr marL="57150" algn="ctr" defTabSz="914400">
              <a:lnSpc>
                <a:spcPct val="90000"/>
              </a:lnSpc>
              <a:spcAft>
                <a:spcPts val="600"/>
              </a:spcAft>
            </a:pPr>
            <a:endParaRPr lang="en-US" sz="1600" dirty="0"/>
          </a:p>
        </p:txBody>
      </p:sp>
      <p:pic>
        <p:nvPicPr>
          <p:cNvPr id="23" name="Picture 22">
            <a:extLst>
              <a:ext uri="{FF2B5EF4-FFF2-40B4-BE49-F238E27FC236}">
                <a16:creationId xmlns:a16="http://schemas.microsoft.com/office/drawing/2014/main" xmlns="" id="{C75D65B4-24A0-7213-87D5-C5A18F719047}"/>
              </a:ext>
            </a:extLst>
          </p:cNvPr>
          <p:cNvPicPr>
            <a:picLocks noChangeAspect="1"/>
          </p:cNvPicPr>
          <p:nvPr/>
        </p:nvPicPr>
        <p:blipFill>
          <a:blip r:embed="rId3"/>
          <a:stretch>
            <a:fillRect/>
          </a:stretch>
        </p:blipFill>
        <p:spPr>
          <a:xfrm flipH="1">
            <a:off x="170904" y="5003670"/>
            <a:ext cx="1876717" cy="170523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pic>
      <p:sp>
        <p:nvSpPr>
          <p:cNvPr id="2" name="Title 1">
            <a:extLst>
              <a:ext uri="{FF2B5EF4-FFF2-40B4-BE49-F238E27FC236}">
                <a16:creationId xmlns:a16="http://schemas.microsoft.com/office/drawing/2014/main" xmlns="" id="{C37DBC06-E547-7CCA-E26C-14344D9B28ED}"/>
              </a:ext>
            </a:extLst>
          </p:cNvPr>
          <p:cNvSpPr>
            <a:spLocks noGrp="1"/>
          </p:cNvSpPr>
          <p:nvPr>
            <p:ph type="ctrTitle"/>
          </p:nvPr>
        </p:nvSpPr>
        <p:spPr>
          <a:xfrm>
            <a:off x="2450394" y="1110964"/>
            <a:ext cx="4098798" cy="1135993"/>
          </a:xfrm>
        </p:spPr>
        <p:txBody>
          <a:bodyPr vert="horz" lIns="91440" tIns="45720" rIns="91440" bIns="45720" rtlCol="0" anchor="ctr">
            <a:normAutofit fontScale="90000"/>
          </a:bodyPr>
          <a:lstStyle/>
          <a:p>
            <a:pPr defTabSz="914400">
              <a:lnSpc>
                <a:spcPct val="90000"/>
              </a:lnSpc>
              <a:defRPr sz="4400" b="1">
                <a:solidFill>
                  <a:srgbClr val="CC0000"/>
                </a:solidFill>
              </a:defRPr>
            </a:pPr>
            <a:r>
              <a:rPr lang="en-US" sz="4700" dirty="0">
                <a:solidFill>
                  <a:srgbClr val="D60000"/>
                </a:solidFill>
              </a:rPr>
              <a:t>Club Championships</a:t>
            </a:r>
            <a:endParaRPr lang="en-US" sz="4700" kern="1200" dirty="0">
              <a:solidFill>
                <a:srgbClr val="D60000"/>
              </a:solidFill>
              <a:latin typeface="+mj-lt"/>
              <a:ea typeface="+mj-ea"/>
              <a:cs typeface="+mj-cs"/>
            </a:endParaRPr>
          </a:p>
        </p:txBody>
      </p:sp>
      <p:sp>
        <p:nvSpPr>
          <p:cNvPr id="4" name="TextBox 3">
            <a:extLst>
              <a:ext uri="{FF2B5EF4-FFF2-40B4-BE49-F238E27FC236}">
                <a16:creationId xmlns:a16="http://schemas.microsoft.com/office/drawing/2014/main" xmlns="" id="{C9752591-6D14-2C9D-5D55-C268F42C1785}"/>
              </a:ext>
            </a:extLst>
          </p:cNvPr>
          <p:cNvSpPr txBox="1"/>
          <p:nvPr/>
        </p:nvSpPr>
        <p:spPr>
          <a:xfrm>
            <a:off x="1855863" y="2419593"/>
            <a:ext cx="6349130" cy="2601008"/>
          </a:xfrm>
          <a:prstGeom prst="rect">
            <a:avLst/>
          </a:prstGeom>
        </p:spPr>
        <p:txBody>
          <a:bodyPr vert="horz" lIns="91440" tIns="45720" rIns="91440" bIns="45720" rtlCol="0" anchor="t">
            <a:noAutofit/>
          </a:bodyPr>
          <a:lstStyle/>
          <a:p>
            <a:pPr marL="57150" defTabSz="914400">
              <a:spcAft>
                <a:spcPts val="600"/>
              </a:spcAft>
            </a:pPr>
            <a:r>
              <a:rPr lang="en-US" sz="1600" b="1" dirty="0">
                <a:solidFill>
                  <a:schemeClr val="tx1">
                    <a:lumMod val="50000"/>
                    <a:lumOff val="50000"/>
                  </a:schemeClr>
                </a:solidFill>
              </a:rPr>
              <a:t>5 mile	- 12</a:t>
            </a:r>
            <a:r>
              <a:rPr lang="en-US" sz="1600" b="1" baseline="30000" dirty="0">
                <a:solidFill>
                  <a:schemeClr val="tx1">
                    <a:lumMod val="50000"/>
                    <a:lumOff val="50000"/>
                  </a:schemeClr>
                </a:solidFill>
              </a:rPr>
              <a:t>th</a:t>
            </a:r>
            <a:r>
              <a:rPr lang="en-US" sz="1600" b="1" dirty="0">
                <a:solidFill>
                  <a:schemeClr val="tx1">
                    <a:lumMod val="50000"/>
                    <a:lumOff val="50000"/>
                  </a:schemeClr>
                </a:solidFill>
              </a:rPr>
              <a:t> July – Aston 5 mile</a:t>
            </a:r>
          </a:p>
          <a:p>
            <a:pPr marL="57150" defTabSz="914400">
              <a:spcAft>
                <a:spcPts val="600"/>
              </a:spcAft>
            </a:pPr>
            <a:r>
              <a:rPr lang="en-US" sz="1600" b="1" dirty="0">
                <a:solidFill>
                  <a:schemeClr val="tx1">
                    <a:lumMod val="50000"/>
                    <a:lumOff val="50000"/>
                  </a:schemeClr>
                </a:solidFill>
              </a:rPr>
              <a:t>5k	- 22</a:t>
            </a:r>
            <a:r>
              <a:rPr lang="en-US" sz="1600" b="1" baseline="30000" dirty="0">
                <a:solidFill>
                  <a:schemeClr val="tx1">
                    <a:lumMod val="50000"/>
                    <a:lumOff val="50000"/>
                  </a:schemeClr>
                </a:solidFill>
              </a:rPr>
              <a:t>nd</a:t>
            </a:r>
            <a:r>
              <a:rPr lang="en-US" sz="1600" b="1" dirty="0">
                <a:solidFill>
                  <a:schemeClr val="tx1">
                    <a:lumMod val="50000"/>
                    <a:lumOff val="50000"/>
                  </a:schemeClr>
                </a:solidFill>
              </a:rPr>
              <a:t> July - Doug Anderson* </a:t>
            </a:r>
          </a:p>
          <a:p>
            <a:pPr marL="57150" defTabSz="914400">
              <a:spcAft>
                <a:spcPts val="600"/>
              </a:spcAft>
            </a:pPr>
            <a:r>
              <a:rPr lang="en-US" sz="1600" b="1" dirty="0">
                <a:solidFill>
                  <a:schemeClr val="tx1">
                    <a:lumMod val="50000"/>
                    <a:lumOff val="50000"/>
                  </a:schemeClr>
                </a:solidFill>
              </a:rPr>
              <a:t>Half	- 11</a:t>
            </a:r>
            <a:r>
              <a:rPr lang="en-US" sz="1600" b="1" baseline="30000" dirty="0">
                <a:solidFill>
                  <a:schemeClr val="tx1">
                    <a:lumMod val="50000"/>
                    <a:lumOff val="50000"/>
                  </a:schemeClr>
                </a:solidFill>
              </a:rPr>
              <a:t>th</a:t>
            </a:r>
            <a:r>
              <a:rPr lang="en-US" sz="1600" b="1" dirty="0">
                <a:solidFill>
                  <a:schemeClr val="tx1">
                    <a:lumMod val="50000"/>
                    <a:lumOff val="50000"/>
                  </a:schemeClr>
                </a:solidFill>
              </a:rPr>
              <a:t> October - Luton*</a:t>
            </a:r>
          </a:p>
          <a:p>
            <a:pPr marL="57150" defTabSz="914400">
              <a:spcAft>
                <a:spcPts val="600"/>
              </a:spcAft>
            </a:pPr>
            <a:r>
              <a:rPr lang="en-US" sz="1600" b="1" dirty="0">
                <a:solidFill>
                  <a:schemeClr val="tx1">
                    <a:lumMod val="50000"/>
                    <a:lumOff val="50000"/>
                  </a:schemeClr>
                </a:solidFill>
              </a:rPr>
              <a:t>10 mile	 - 20</a:t>
            </a:r>
            <a:r>
              <a:rPr lang="en-US" sz="1600" b="1" baseline="30000" dirty="0">
                <a:solidFill>
                  <a:schemeClr val="tx1">
                    <a:lumMod val="50000"/>
                    <a:lumOff val="50000"/>
                  </a:schemeClr>
                </a:solidFill>
              </a:rPr>
              <a:t>th</a:t>
            </a:r>
            <a:r>
              <a:rPr lang="en-US" sz="1600" b="1" dirty="0">
                <a:solidFill>
                  <a:schemeClr val="tx1">
                    <a:lumMod val="50000"/>
                    <a:lumOff val="50000"/>
                  </a:schemeClr>
                </a:solidFill>
              </a:rPr>
              <a:t> September Leighton*</a:t>
            </a:r>
          </a:p>
          <a:p>
            <a:pPr marL="57150" defTabSz="914400">
              <a:spcAft>
                <a:spcPts val="600"/>
              </a:spcAft>
            </a:pPr>
            <a:r>
              <a:rPr lang="en-US" sz="1600" b="1" dirty="0">
                <a:solidFill>
                  <a:schemeClr val="tx1">
                    <a:lumMod val="50000"/>
                    <a:lumOff val="50000"/>
                  </a:schemeClr>
                </a:solidFill>
              </a:rPr>
              <a:t>10 mile	- 31</a:t>
            </a:r>
            <a:r>
              <a:rPr lang="en-US" sz="1600" b="1" baseline="30000" dirty="0">
                <a:solidFill>
                  <a:schemeClr val="tx1">
                    <a:lumMod val="50000"/>
                    <a:lumOff val="50000"/>
                  </a:schemeClr>
                </a:solidFill>
              </a:rPr>
              <a:t>st</a:t>
            </a:r>
            <a:r>
              <a:rPr lang="en-US" sz="1600" b="1" dirty="0">
                <a:solidFill>
                  <a:schemeClr val="tx1">
                    <a:lumMod val="50000"/>
                    <a:lumOff val="50000"/>
                  </a:schemeClr>
                </a:solidFill>
              </a:rPr>
              <a:t> Dec - Buntingford 31</a:t>
            </a:r>
            <a:r>
              <a:rPr lang="en-US" sz="1600" b="1" baseline="30000" dirty="0">
                <a:solidFill>
                  <a:schemeClr val="tx1">
                    <a:lumMod val="50000"/>
                    <a:lumOff val="50000"/>
                  </a:schemeClr>
                </a:solidFill>
              </a:rPr>
              <a:t>st</a:t>
            </a:r>
            <a:r>
              <a:rPr lang="en-US" sz="1600" b="1" dirty="0">
                <a:solidFill>
                  <a:schemeClr val="tx1">
                    <a:lumMod val="50000"/>
                    <a:lumOff val="50000"/>
                  </a:schemeClr>
                </a:solidFill>
              </a:rPr>
              <a:t> Dec</a:t>
            </a:r>
          </a:p>
          <a:p>
            <a:pPr marL="57150" defTabSz="914400">
              <a:spcAft>
                <a:spcPts val="600"/>
              </a:spcAft>
            </a:pPr>
            <a:r>
              <a:rPr lang="en-US" sz="1600" b="1" dirty="0">
                <a:solidFill>
                  <a:schemeClr val="tx1">
                    <a:lumMod val="50000"/>
                    <a:lumOff val="50000"/>
                  </a:schemeClr>
                </a:solidFill>
              </a:rPr>
              <a:t>20 mile	- Any – </a:t>
            </a:r>
          </a:p>
          <a:p>
            <a:pPr marL="57150" defTabSz="914400">
              <a:spcAft>
                <a:spcPts val="600"/>
              </a:spcAft>
            </a:pPr>
            <a:r>
              <a:rPr lang="en-US" sz="1500" b="1" dirty="0">
                <a:solidFill>
                  <a:schemeClr val="tx1">
                    <a:lumMod val="50000"/>
                    <a:lumOff val="50000"/>
                  </a:schemeClr>
                </a:solidFill>
              </a:rPr>
              <a:t>Marathon	- Any: not virtual</a:t>
            </a:r>
          </a:p>
          <a:p>
            <a:pPr marL="57150" defTabSz="914400">
              <a:spcAft>
                <a:spcPts val="600"/>
              </a:spcAft>
            </a:pPr>
            <a:r>
              <a:rPr lang="en-US" sz="1500" b="1" dirty="0">
                <a:solidFill>
                  <a:schemeClr val="tx1">
                    <a:lumMod val="50000"/>
                    <a:lumOff val="50000"/>
                  </a:schemeClr>
                </a:solidFill>
              </a:rPr>
              <a:t>Races with * are County Championships</a:t>
            </a:r>
            <a:endParaRPr lang="en-US" sz="1400" b="1" dirty="0">
              <a:solidFill>
                <a:srgbClr val="D60000"/>
              </a:solidFill>
            </a:endParaRPr>
          </a:p>
        </p:txBody>
      </p:sp>
      <p:sp>
        <p:nvSpPr>
          <p:cNvPr id="5" name="TextBox 4">
            <a:extLst>
              <a:ext uri="{FF2B5EF4-FFF2-40B4-BE49-F238E27FC236}">
                <a16:creationId xmlns:a16="http://schemas.microsoft.com/office/drawing/2014/main" xmlns="" id="{43A8C91F-52D3-DD9C-D081-1720B633D37B}"/>
              </a:ext>
            </a:extLst>
          </p:cNvPr>
          <p:cNvSpPr txBox="1"/>
          <p:nvPr/>
        </p:nvSpPr>
        <p:spPr>
          <a:xfrm>
            <a:off x="1282052" y="5392566"/>
            <a:ext cx="6435483" cy="954107"/>
          </a:xfrm>
          <a:prstGeom prst="rect">
            <a:avLst/>
          </a:prstGeom>
          <a:noFill/>
        </p:spPr>
        <p:txBody>
          <a:bodyPr wrap="square" rtlCol="0">
            <a:spAutoFit/>
          </a:bodyPr>
          <a:lstStyle/>
          <a:p>
            <a:pPr algn="ctr"/>
            <a:r>
              <a:rPr lang="en-US" sz="1400" b="1" dirty="0">
                <a:solidFill>
                  <a:schemeClr val="tx1">
                    <a:lumMod val="50000"/>
                    <a:lumOff val="50000"/>
                  </a:schemeClr>
                </a:solidFill>
              </a:rPr>
              <a:t>Submit your race results on the website:  </a:t>
            </a:r>
          </a:p>
          <a:p>
            <a:pPr algn="ctr"/>
            <a:r>
              <a:rPr lang="en-US" sz="1400" dirty="0">
                <a:solidFill>
                  <a:srgbClr val="D60000"/>
                </a:solidFill>
              </a:rPr>
              <a:t>Club Competitions &gt; Record your race &gt; Your Races and add to the form. </a:t>
            </a:r>
          </a:p>
          <a:p>
            <a:pPr algn="ctr"/>
            <a:r>
              <a:rPr lang="en-US" sz="1400" dirty="0">
                <a:solidFill>
                  <a:srgbClr val="D60000"/>
                </a:solidFill>
              </a:rPr>
              <a:t> </a:t>
            </a:r>
          </a:p>
          <a:p>
            <a:pPr algn="ctr"/>
            <a:r>
              <a:rPr lang="en-US" sz="1400" b="1" dirty="0">
                <a:solidFill>
                  <a:srgbClr val="D60000"/>
                </a:solidFill>
              </a:rPr>
              <a:t>Alternatively:  </a:t>
            </a:r>
            <a:r>
              <a:rPr lang="en-US" sz="1400" b="1" dirty="0">
                <a:solidFill>
                  <a:srgbClr val="D60000"/>
                </a:solidFill>
                <a:hlinkClick r:id="rId4"/>
              </a:rPr>
              <a:t>www.stopsleystriders.org/record-your-race</a:t>
            </a:r>
            <a:endParaRPr lang="en-US" sz="1400" b="1" dirty="0">
              <a:solidFill>
                <a:srgbClr val="D60000"/>
              </a:solidFill>
            </a:endParaRPr>
          </a:p>
        </p:txBody>
      </p:sp>
      <p:pic>
        <p:nvPicPr>
          <p:cNvPr id="10" name="Picture 9">
            <a:extLst>
              <a:ext uri="{FF2B5EF4-FFF2-40B4-BE49-F238E27FC236}">
                <a16:creationId xmlns:a16="http://schemas.microsoft.com/office/drawing/2014/main" xmlns="" id="{1AEC4BCF-9978-91ED-969E-DA0665F412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8707" y="75942"/>
            <a:ext cx="2957528" cy="1971686"/>
          </a:xfrm>
          <a:prstGeom prst="ellipse">
            <a:avLst/>
          </a:prstGeom>
          <a:ln>
            <a:noFill/>
          </a:ln>
          <a:effectLst>
            <a:softEdge rad="112500"/>
          </a:effectLst>
        </p:spPr>
      </p:pic>
    </p:spTree>
    <p:extLst>
      <p:ext uri="{BB962C8B-B14F-4D97-AF65-F5344CB8AC3E}">
        <p14:creationId xmlns:p14="http://schemas.microsoft.com/office/powerpoint/2010/main" val="304630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1D604B9-4E99-133E-61E3-9EFCA387073B}"/>
            </a:ext>
          </a:extLst>
        </p:cNvPr>
        <p:cNvGrpSpPr/>
        <p:nvPr/>
      </p:nvGrpSpPr>
      <p:grpSpPr>
        <a:xfrm>
          <a:off x="0" y="0"/>
          <a:ext cx="0" cy="0"/>
          <a:chOff x="0" y="0"/>
          <a:chExt cx="0" cy="0"/>
        </a:xfrm>
      </p:grpSpPr>
      <p:sp>
        <p:nvSpPr>
          <p:cNvPr id="22" name="Right Triangle 21">
            <a:extLst>
              <a:ext uri="{FF2B5EF4-FFF2-40B4-BE49-F238E27FC236}">
                <a16:creationId xmlns:a16="http://schemas.microsoft.com/office/drawing/2014/main" xmlns="" id="{F6F0C03F-0468-E8B9-C3FD-3B00A7CDBE80}"/>
              </a:ext>
            </a:extLst>
          </p:cNvPr>
          <p:cNvSpPr/>
          <p:nvPr/>
        </p:nvSpPr>
        <p:spPr>
          <a:xfrm flipH="1">
            <a:off x="6319120" y="3356279"/>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 name="Picture 20" descr="A close-up of a sign&#10;&#10;AI-generated content may be incorrect.">
            <a:extLst>
              <a:ext uri="{FF2B5EF4-FFF2-40B4-BE49-F238E27FC236}">
                <a16:creationId xmlns:a16="http://schemas.microsoft.com/office/drawing/2014/main" xmlns="" id="{93AFF2E2-151E-F653-660F-0BBA43BF1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70904" y="243944"/>
            <a:ext cx="5809476" cy="1593456"/>
          </a:xfrm>
          <a:prstGeom prst="rect">
            <a:avLst/>
          </a:prstGeom>
          <a:noFill/>
        </p:spPr>
      </p:pic>
      <p:sp>
        <p:nvSpPr>
          <p:cNvPr id="7" name="TextBox 6">
            <a:extLst>
              <a:ext uri="{FF2B5EF4-FFF2-40B4-BE49-F238E27FC236}">
                <a16:creationId xmlns:a16="http://schemas.microsoft.com/office/drawing/2014/main" xmlns="" id="{775D5B4B-9309-8682-C369-DECB4B34B32A}"/>
              </a:ext>
            </a:extLst>
          </p:cNvPr>
          <p:cNvSpPr txBox="1"/>
          <p:nvPr/>
        </p:nvSpPr>
        <p:spPr>
          <a:xfrm>
            <a:off x="1626177" y="1756036"/>
            <a:ext cx="5891645" cy="4780231"/>
          </a:xfrm>
          <a:prstGeom prst="rect">
            <a:avLst/>
          </a:prstGeom>
        </p:spPr>
        <p:txBody>
          <a:bodyPr vert="horz" lIns="91440" tIns="45720" rIns="91440" bIns="45720" rtlCol="0" anchor="t">
            <a:noAutofit/>
          </a:bodyPr>
          <a:lstStyle/>
          <a:p>
            <a:pPr marL="57150" algn="ctr" defTabSz="914400">
              <a:lnSpc>
                <a:spcPct val="90000"/>
              </a:lnSpc>
              <a:spcAft>
                <a:spcPts val="600"/>
              </a:spcAft>
            </a:pPr>
            <a:endParaRPr lang="en-US" sz="1600" dirty="0"/>
          </a:p>
        </p:txBody>
      </p:sp>
      <p:pic>
        <p:nvPicPr>
          <p:cNvPr id="23" name="Picture 22">
            <a:extLst>
              <a:ext uri="{FF2B5EF4-FFF2-40B4-BE49-F238E27FC236}">
                <a16:creationId xmlns:a16="http://schemas.microsoft.com/office/drawing/2014/main" xmlns="" id="{9DE4B296-6D4A-0DE4-5D16-E291494EA09D}"/>
              </a:ext>
            </a:extLst>
          </p:cNvPr>
          <p:cNvPicPr>
            <a:picLocks noChangeAspect="1"/>
          </p:cNvPicPr>
          <p:nvPr/>
        </p:nvPicPr>
        <p:blipFill>
          <a:blip r:embed="rId3"/>
          <a:stretch>
            <a:fillRect/>
          </a:stretch>
        </p:blipFill>
        <p:spPr>
          <a:xfrm flipH="1">
            <a:off x="7027675" y="177208"/>
            <a:ext cx="1876717" cy="170523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pic>
      <p:sp>
        <p:nvSpPr>
          <p:cNvPr id="2" name="Title 1">
            <a:extLst>
              <a:ext uri="{FF2B5EF4-FFF2-40B4-BE49-F238E27FC236}">
                <a16:creationId xmlns:a16="http://schemas.microsoft.com/office/drawing/2014/main" xmlns="" id="{20E6776E-9531-5614-CA02-E531D12778EE}"/>
              </a:ext>
            </a:extLst>
          </p:cNvPr>
          <p:cNvSpPr>
            <a:spLocks noGrp="1"/>
          </p:cNvSpPr>
          <p:nvPr>
            <p:ph type="ctrTitle"/>
          </p:nvPr>
        </p:nvSpPr>
        <p:spPr>
          <a:xfrm>
            <a:off x="2498600" y="784122"/>
            <a:ext cx="4098798" cy="1135993"/>
          </a:xfrm>
        </p:spPr>
        <p:txBody>
          <a:bodyPr vert="horz" lIns="91440" tIns="45720" rIns="91440" bIns="45720" rtlCol="0" anchor="ctr">
            <a:normAutofit fontScale="90000"/>
          </a:bodyPr>
          <a:lstStyle/>
          <a:p>
            <a:pPr defTabSz="914400">
              <a:lnSpc>
                <a:spcPct val="90000"/>
              </a:lnSpc>
              <a:defRPr sz="4400" b="1">
                <a:solidFill>
                  <a:srgbClr val="CC0000"/>
                </a:solidFill>
              </a:defRPr>
            </a:pPr>
            <a:r>
              <a:rPr lang="en-US" sz="4700" dirty="0">
                <a:solidFill>
                  <a:srgbClr val="D60000"/>
                </a:solidFill>
              </a:rPr>
              <a:t>Race Suggestions</a:t>
            </a:r>
            <a:endParaRPr lang="en-US" sz="4700" kern="1200" dirty="0">
              <a:solidFill>
                <a:srgbClr val="D60000"/>
              </a:solidFill>
              <a:latin typeface="+mj-lt"/>
              <a:ea typeface="+mj-ea"/>
              <a:cs typeface="+mj-cs"/>
            </a:endParaRPr>
          </a:p>
        </p:txBody>
      </p:sp>
      <p:sp>
        <p:nvSpPr>
          <p:cNvPr id="3" name="TextBox 2">
            <a:extLst>
              <a:ext uri="{FF2B5EF4-FFF2-40B4-BE49-F238E27FC236}">
                <a16:creationId xmlns:a16="http://schemas.microsoft.com/office/drawing/2014/main" xmlns="" id="{DFA06136-C3E6-1BD2-B312-1240767D4BCB}"/>
              </a:ext>
            </a:extLst>
          </p:cNvPr>
          <p:cNvSpPr txBox="1"/>
          <p:nvPr/>
        </p:nvSpPr>
        <p:spPr>
          <a:xfrm>
            <a:off x="1248951" y="1664264"/>
            <a:ext cx="6646094" cy="548618"/>
          </a:xfrm>
          <a:prstGeom prst="rect">
            <a:avLst/>
          </a:prstGeom>
        </p:spPr>
        <p:txBody>
          <a:bodyPr vert="horz" lIns="91440" tIns="45720" rIns="91440" bIns="45720" rtlCol="0" anchor="t">
            <a:noAutofit/>
          </a:bodyPr>
          <a:lstStyle/>
          <a:p>
            <a:pPr marL="57150" algn="ctr" defTabSz="914400">
              <a:spcAft>
                <a:spcPts val="600"/>
              </a:spcAft>
            </a:pPr>
            <a:r>
              <a:rPr lang="en-US" sz="1600" b="1" dirty="0">
                <a:solidFill>
                  <a:srgbClr val="D60000"/>
                </a:solidFill>
              </a:rPr>
              <a:t>Race suggestions, please also check our Facebook ‘Race Suggestion’ page for other events taking place that may not be mentioned below</a:t>
            </a:r>
            <a:r>
              <a:rPr lang="en-US" sz="1600" b="1" dirty="0">
                <a:solidFill>
                  <a:schemeClr val="tx1">
                    <a:lumMod val="50000"/>
                    <a:lumOff val="50000"/>
                  </a:schemeClr>
                </a:solidFill>
              </a:rPr>
              <a:t>:</a:t>
            </a:r>
          </a:p>
          <a:p>
            <a:pPr marL="57150" algn="ctr" defTabSz="914400">
              <a:spcAft>
                <a:spcPts val="600"/>
              </a:spcAft>
            </a:pPr>
            <a:endParaRPr lang="en-US" sz="1600" b="1" dirty="0">
              <a:solidFill>
                <a:schemeClr val="tx1">
                  <a:lumMod val="50000"/>
                  <a:lumOff val="50000"/>
                </a:schemeClr>
              </a:solidFill>
            </a:endParaRPr>
          </a:p>
          <a:p>
            <a:pPr marL="57150" algn="ctr" defTabSz="914400">
              <a:spcAft>
                <a:spcPts val="600"/>
              </a:spcAft>
            </a:pPr>
            <a:endParaRPr lang="en-US" sz="1600" dirty="0"/>
          </a:p>
        </p:txBody>
      </p:sp>
      <p:sp>
        <p:nvSpPr>
          <p:cNvPr id="5" name="TextBox 4">
            <a:extLst>
              <a:ext uri="{FF2B5EF4-FFF2-40B4-BE49-F238E27FC236}">
                <a16:creationId xmlns:a16="http://schemas.microsoft.com/office/drawing/2014/main" xmlns="" id="{9201AF6C-924E-32A4-1CB7-33FB41CAB223}"/>
              </a:ext>
            </a:extLst>
          </p:cNvPr>
          <p:cNvSpPr txBox="1"/>
          <p:nvPr/>
        </p:nvSpPr>
        <p:spPr>
          <a:xfrm>
            <a:off x="1930977" y="5588596"/>
            <a:ext cx="5891645" cy="874776"/>
          </a:xfrm>
          <a:prstGeom prst="rect">
            <a:avLst/>
          </a:prstGeom>
        </p:spPr>
        <p:txBody>
          <a:bodyPr vert="horz" lIns="91440" tIns="45720" rIns="91440" bIns="45720" rtlCol="0" anchor="t">
            <a:noAutofit/>
          </a:bodyPr>
          <a:lstStyle/>
          <a:p>
            <a:pPr marL="57150" defTabSz="914400">
              <a:spcAft>
                <a:spcPts val="600"/>
              </a:spcAft>
            </a:pPr>
            <a:endParaRPr lang="en-US" sz="1600" b="1" dirty="0">
              <a:solidFill>
                <a:schemeClr val="tx1">
                  <a:lumMod val="50000"/>
                  <a:lumOff val="50000"/>
                </a:schemeClr>
              </a:solidFill>
            </a:endParaRPr>
          </a:p>
          <a:p>
            <a:pPr marL="57150" defTabSz="914400">
              <a:spcAft>
                <a:spcPts val="600"/>
              </a:spcAft>
            </a:pPr>
            <a:endParaRPr lang="en-US" sz="1600" dirty="0"/>
          </a:p>
        </p:txBody>
      </p:sp>
      <p:sp>
        <p:nvSpPr>
          <p:cNvPr id="6" name="TextBox 5">
            <a:extLst>
              <a:ext uri="{FF2B5EF4-FFF2-40B4-BE49-F238E27FC236}">
                <a16:creationId xmlns:a16="http://schemas.microsoft.com/office/drawing/2014/main" xmlns="" id="{55628B43-3D1B-569D-4FFB-7189EEDB854D}"/>
              </a:ext>
            </a:extLst>
          </p:cNvPr>
          <p:cNvSpPr txBox="1"/>
          <p:nvPr/>
        </p:nvSpPr>
        <p:spPr>
          <a:xfrm>
            <a:off x="427916" y="6289485"/>
            <a:ext cx="8101584" cy="338554"/>
          </a:xfrm>
          <a:prstGeom prst="rect">
            <a:avLst/>
          </a:prstGeom>
          <a:noFill/>
          <a:ln>
            <a:solidFill>
              <a:schemeClr val="tx1"/>
            </a:solidFill>
          </a:ln>
        </p:spPr>
        <p:txBody>
          <a:bodyPr wrap="square" rtlCol="0">
            <a:spAutoFit/>
          </a:bodyPr>
          <a:lstStyle/>
          <a:p>
            <a:r>
              <a:rPr lang="en-US" sz="1600" b="1" dirty="0">
                <a:solidFill>
                  <a:srgbClr val="D60000"/>
                </a:solidFill>
              </a:rPr>
              <a:t>For all ATW events remember to claim your 10% Strider Discounts, use the code STOPSLEY_10</a:t>
            </a:r>
          </a:p>
        </p:txBody>
      </p:sp>
      <p:sp>
        <p:nvSpPr>
          <p:cNvPr id="8" name="TextBox 7">
            <a:extLst>
              <a:ext uri="{FF2B5EF4-FFF2-40B4-BE49-F238E27FC236}">
                <a16:creationId xmlns:a16="http://schemas.microsoft.com/office/drawing/2014/main" xmlns="" id="{4F9E83D0-2EC6-0F38-67AA-33DD99EC7579}"/>
              </a:ext>
            </a:extLst>
          </p:cNvPr>
          <p:cNvSpPr txBox="1"/>
          <p:nvPr/>
        </p:nvSpPr>
        <p:spPr>
          <a:xfrm>
            <a:off x="1330257" y="5271571"/>
            <a:ext cx="6435483" cy="738664"/>
          </a:xfrm>
          <a:prstGeom prst="rect">
            <a:avLst/>
          </a:prstGeom>
          <a:noFill/>
        </p:spPr>
        <p:txBody>
          <a:bodyPr wrap="square" rtlCol="0">
            <a:spAutoFit/>
          </a:bodyPr>
          <a:lstStyle/>
          <a:p>
            <a:pPr algn="ctr"/>
            <a:r>
              <a:rPr lang="en-US" sz="1400" b="1" dirty="0">
                <a:solidFill>
                  <a:srgbClr val="D60000"/>
                </a:solidFill>
              </a:rPr>
              <a:t>Submit your race results on the website:  </a:t>
            </a:r>
          </a:p>
          <a:p>
            <a:pPr algn="ctr"/>
            <a:r>
              <a:rPr lang="en-US" sz="1400" dirty="0">
                <a:solidFill>
                  <a:srgbClr val="D60000"/>
                </a:solidFill>
              </a:rPr>
              <a:t>Club Competitions &gt; Record your race &gt; Your Races and add to the form.  </a:t>
            </a:r>
          </a:p>
          <a:p>
            <a:pPr algn="ctr"/>
            <a:r>
              <a:rPr lang="en-US" sz="1400" b="1" dirty="0">
                <a:solidFill>
                  <a:srgbClr val="D60000"/>
                </a:solidFill>
              </a:rPr>
              <a:t>Alternatively:  </a:t>
            </a:r>
            <a:r>
              <a:rPr lang="en-US" sz="1400" b="1" dirty="0">
                <a:solidFill>
                  <a:srgbClr val="D60000"/>
                </a:solidFill>
                <a:hlinkClick r:id="rId4"/>
              </a:rPr>
              <a:t>www.stopsleystriders.org/record-your-race</a:t>
            </a:r>
            <a:endParaRPr lang="en-US" sz="1400" b="1" dirty="0">
              <a:solidFill>
                <a:srgbClr val="D60000"/>
              </a:solidFill>
            </a:endParaRPr>
          </a:p>
        </p:txBody>
      </p:sp>
      <p:grpSp>
        <p:nvGrpSpPr>
          <p:cNvPr id="12" name="Group 11">
            <a:extLst>
              <a:ext uri="{FF2B5EF4-FFF2-40B4-BE49-F238E27FC236}">
                <a16:creationId xmlns:a16="http://schemas.microsoft.com/office/drawing/2014/main" xmlns="" id="{D805DDB7-E3C7-D2A4-75D1-C1B7893AA9B2}"/>
              </a:ext>
            </a:extLst>
          </p:cNvPr>
          <p:cNvGrpSpPr/>
          <p:nvPr/>
        </p:nvGrpSpPr>
        <p:grpSpPr>
          <a:xfrm>
            <a:off x="543464" y="2378549"/>
            <a:ext cx="7891639" cy="2620321"/>
            <a:chOff x="543464" y="2283663"/>
            <a:chExt cx="7891639" cy="2620321"/>
          </a:xfrm>
        </p:grpSpPr>
        <p:sp>
          <p:nvSpPr>
            <p:cNvPr id="4" name="TextBox 3">
              <a:extLst>
                <a:ext uri="{FF2B5EF4-FFF2-40B4-BE49-F238E27FC236}">
                  <a16:creationId xmlns:a16="http://schemas.microsoft.com/office/drawing/2014/main" xmlns="" id="{757972B5-8E9F-38E6-E514-C34FFDEA03DC}"/>
                </a:ext>
              </a:extLst>
            </p:cNvPr>
            <p:cNvSpPr txBox="1"/>
            <p:nvPr/>
          </p:nvSpPr>
          <p:spPr>
            <a:xfrm>
              <a:off x="543464" y="2283663"/>
              <a:ext cx="7891639" cy="2620321"/>
            </a:xfrm>
            <a:prstGeom prst="rect">
              <a:avLst/>
            </a:prstGeom>
          </p:spPr>
          <p:txBody>
            <a:bodyPr vert="horz" lIns="91440" tIns="45720" rIns="91440" bIns="45720" rtlCol="0" anchor="t">
              <a:noAutofit/>
            </a:bodyPr>
            <a:lstStyle/>
            <a:p>
              <a:pPr marL="57150" defTabSz="914400">
                <a:spcAft>
                  <a:spcPts val="600"/>
                </a:spcAft>
              </a:pPr>
              <a:r>
                <a:rPr lang="en-GB" sz="1600" b="1" dirty="0">
                  <a:solidFill>
                    <a:schemeClr val="tx1">
                      <a:lumMod val="50000"/>
                      <a:lumOff val="50000"/>
                    </a:schemeClr>
                  </a:solidFill>
                </a:rPr>
                <a:t>12</a:t>
              </a:r>
              <a:r>
                <a:rPr lang="en-GB" sz="1600" b="1" baseline="30000" dirty="0">
                  <a:solidFill>
                    <a:schemeClr val="tx1">
                      <a:lumMod val="50000"/>
                      <a:lumOff val="50000"/>
                    </a:schemeClr>
                  </a:solidFill>
                </a:rPr>
                <a:t>th</a:t>
              </a:r>
              <a:r>
                <a:rPr lang="en-GB" sz="1600" b="1" dirty="0">
                  <a:solidFill>
                    <a:schemeClr val="tx1">
                      <a:lumMod val="50000"/>
                      <a:lumOff val="50000"/>
                    </a:schemeClr>
                  </a:solidFill>
                </a:rPr>
                <a:t> July – Aston 5 mile </a:t>
              </a:r>
              <a:r>
                <a:rPr lang="en-GB" b="1" dirty="0">
                  <a:solidFill>
                    <a:schemeClr val="tx1">
                      <a:lumMod val="50000"/>
                      <a:lumOff val="50000"/>
                    </a:schemeClr>
                  </a:solidFill>
                </a:rPr>
                <a:t>– CLUB CHAMPS – </a:t>
              </a:r>
              <a:r>
                <a:rPr lang="en-GB" sz="1400" b="1" i="1" dirty="0">
                  <a:solidFill>
                    <a:srgbClr val="E60000"/>
                  </a:solidFill>
                </a:rPr>
                <a:t>check out Spond to see who your competition is! </a:t>
              </a:r>
            </a:p>
            <a:p>
              <a:pPr marL="57150" defTabSz="914400">
                <a:spcAft>
                  <a:spcPts val="600"/>
                </a:spcAft>
              </a:pPr>
              <a:r>
                <a:rPr lang="en-GB" sz="1600" b="1" dirty="0">
                  <a:solidFill>
                    <a:schemeClr val="tx1">
                      <a:lumMod val="50000"/>
                      <a:lumOff val="50000"/>
                    </a:schemeClr>
                  </a:solidFill>
                </a:rPr>
                <a:t>16</a:t>
              </a:r>
              <a:r>
                <a:rPr lang="en-GB" sz="1600" b="1" baseline="30000" dirty="0">
                  <a:solidFill>
                    <a:schemeClr val="tx1">
                      <a:lumMod val="50000"/>
                      <a:lumOff val="50000"/>
                    </a:schemeClr>
                  </a:solidFill>
                </a:rPr>
                <a:t>th</a:t>
              </a:r>
              <a:r>
                <a:rPr lang="en-GB" sz="1600" b="1" dirty="0">
                  <a:solidFill>
                    <a:schemeClr val="tx1">
                      <a:lumMod val="50000"/>
                      <a:lumOff val="50000"/>
                    </a:schemeClr>
                  </a:solidFill>
                </a:rPr>
                <a:t> July – Fairlands Valley relay – </a:t>
              </a:r>
              <a:r>
                <a:rPr lang="en-GB" sz="1400" b="1" i="1" dirty="0">
                  <a:solidFill>
                    <a:srgbClr val="E60000"/>
                  </a:solidFill>
                </a:rPr>
                <a:t>we have 24 Striders taking part and need your support to cheer them around the course! </a:t>
              </a:r>
              <a:endParaRPr lang="en-GB" sz="1600" b="1" i="1" dirty="0">
                <a:solidFill>
                  <a:srgbClr val="E60000"/>
                </a:solidFill>
              </a:endParaRPr>
            </a:p>
            <a:p>
              <a:pPr marL="57150" defTabSz="914400">
                <a:spcAft>
                  <a:spcPts val="600"/>
                </a:spcAft>
              </a:pPr>
              <a:r>
                <a:rPr lang="en-GB" sz="1600" b="1" dirty="0">
                  <a:solidFill>
                    <a:schemeClr val="tx1">
                      <a:lumMod val="50000"/>
                      <a:lumOff val="50000"/>
                    </a:schemeClr>
                  </a:solidFill>
                </a:rPr>
                <a:t>19</a:t>
              </a:r>
              <a:r>
                <a:rPr lang="en-GB" sz="1600" b="1" baseline="30000" dirty="0">
                  <a:solidFill>
                    <a:schemeClr val="tx1">
                      <a:lumMod val="50000"/>
                      <a:lumOff val="50000"/>
                    </a:schemeClr>
                  </a:solidFill>
                </a:rPr>
                <a:t>th</a:t>
              </a:r>
              <a:r>
                <a:rPr lang="en-GB" sz="1600" b="1" dirty="0">
                  <a:solidFill>
                    <a:schemeClr val="tx1">
                      <a:lumMod val="50000"/>
                      <a:lumOff val="50000"/>
                    </a:schemeClr>
                  </a:solidFill>
                </a:rPr>
                <a:t> July – Dunstable Lions Summer XC – </a:t>
              </a:r>
              <a:r>
                <a:rPr lang="en-GB" sz="1400" b="1" i="1" dirty="0">
                  <a:solidFill>
                    <a:srgbClr val="E60000"/>
                  </a:solidFill>
                </a:rPr>
                <a:t>we do need some more Striders to take part, we have been invited to join the Lions, and it would be great to have a big Strider presence  </a:t>
              </a:r>
            </a:p>
            <a:p>
              <a:pPr marL="57150" defTabSz="914400">
                <a:spcAft>
                  <a:spcPts val="600"/>
                </a:spcAft>
              </a:pPr>
              <a:r>
                <a:rPr lang="en-GB" sz="1600" b="1" dirty="0">
                  <a:solidFill>
                    <a:schemeClr val="tx1">
                      <a:lumMod val="50000"/>
                      <a:lumOff val="50000"/>
                    </a:schemeClr>
                  </a:solidFill>
                </a:rPr>
                <a:t>19</a:t>
              </a:r>
              <a:r>
                <a:rPr lang="en-GB" sz="1600" b="1" baseline="30000" dirty="0">
                  <a:solidFill>
                    <a:schemeClr val="tx1">
                      <a:lumMod val="50000"/>
                      <a:lumOff val="50000"/>
                    </a:schemeClr>
                  </a:solidFill>
                </a:rPr>
                <a:t>th</a:t>
              </a:r>
              <a:r>
                <a:rPr lang="en-GB" sz="1600" b="1" dirty="0">
                  <a:solidFill>
                    <a:schemeClr val="tx1">
                      <a:lumMod val="50000"/>
                      <a:lumOff val="50000"/>
                    </a:schemeClr>
                  </a:solidFill>
                </a:rPr>
                <a:t> July – St Albans 10k ATW </a:t>
              </a:r>
            </a:p>
            <a:p>
              <a:pPr marL="57150" defTabSz="914400">
                <a:spcAft>
                  <a:spcPts val="600"/>
                </a:spcAft>
              </a:pPr>
              <a:r>
                <a:rPr lang="en-GB" sz="1600" b="1" dirty="0">
                  <a:solidFill>
                    <a:schemeClr val="tx1">
                      <a:lumMod val="50000"/>
                      <a:lumOff val="50000"/>
                    </a:schemeClr>
                  </a:solidFill>
                </a:rPr>
                <a:t>22</a:t>
              </a:r>
              <a:r>
                <a:rPr lang="en-GB" sz="1600" b="1" baseline="30000" dirty="0">
                  <a:solidFill>
                    <a:schemeClr val="tx1">
                      <a:lumMod val="50000"/>
                      <a:lumOff val="50000"/>
                    </a:schemeClr>
                  </a:solidFill>
                </a:rPr>
                <a:t>nd</a:t>
              </a:r>
              <a:r>
                <a:rPr lang="en-GB" sz="1600" b="1" dirty="0">
                  <a:solidFill>
                    <a:schemeClr val="tx1">
                      <a:lumMod val="50000"/>
                      <a:lumOff val="50000"/>
                    </a:schemeClr>
                  </a:solidFill>
                </a:rPr>
                <a:t> July Doug Anderson 5k – CLUB CHAMPS – </a:t>
              </a:r>
              <a:r>
                <a:rPr lang="en-GB" sz="1400" b="1" i="1" dirty="0">
                  <a:solidFill>
                    <a:srgbClr val="E60000"/>
                  </a:solidFill>
                </a:rPr>
                <a:t>check out Spond to see who your competition is! </a:t>
              </a:r>
            </a:p>
            <a:p>
              <a:pPr marL="57150" defTabSz="914400">
                <a:spcAft>
                  <a:spcPts val="600"/>
                </a:spcAft>
              </a:pPr>
              <a:r>
                <a:rPr lang="en-GB" sz="1600" b="1" dirty="0">
                  <a:solidFill>
                    <a:schemeClr val="tx1">
                      <a:lumMod val="50000"/>
                      <a:lumOff val="50000"/>
                    </a:schemeClr>
                  </a:solidFill>
                </a:rPr>
                <a:t>9</a:t>
              </a:r>
              <a:r>
                <a:rPr lang="en-GB" sz="1600" b="1" baseline="30000" dirty="0">
                  <a:solidFill>
                    <a:schemeClr val="tx1">
                      <a:lumMod val="50000"/>
                      <a:lumOff val="50000"/>
                    </a:schemeClr>
                  </a:solidFill>
                </a:rPr>
                <a:t>th</a:t>
              </a:r>
              <a:r>
                <a:rPr lang="en-GB" sz="1600" b="1" dirty="0">
                  <a:solidFill>
                    <a:schemeClr val="tx1">
                      <a:lumMod val="50000"/>
                      <a:lumOff val="50000"/>
                    </a:schemeClr>
                  </a:solidFill>
                </a:rPr>
                <a:t> Aug – Stopsley Strider 5,5,10 Trail – </a:t>
              </a:r>
              <a:r>
                <a:rPr lang="en-GB" sz="1400" b="1" i="1" dirty="0">
                  <a:solidFill>
                    <a:srgbClr val="E60000"/>
                  </a:solidFill>
                </a:rPr>
                <a:t>please sign up, it would be great to see more Striders supporting this Strider event </a:t>
              </a:r>
            </a:p>
          </p:txBody>
        </p:sp>
        <p:grpSp>
          <p:nvGrpSpPr>
            <p:cNvPr id="11" name="Group 10">
              <a:extLst>
                <a:ext uri="{FF2B5EF4-FFF2-40B4-BE49-F238E27FC236}">
                  <a16:creationId xmlns:a16="http://schemas.microsoft.com/office/drawing/2014/main" xmlns="" id="{DAC6660C-9E24-1590-6B05-B40EDADFC57F}"/>
                </a:ext>
              </a:extLst>
            </p:cNvPr>
            <p:cNvGrpSpPr/>
            <p:nvPr/>
          </p:nvGrpSpPr>
          <p:grpSpPr>
            <a:xfrm>
              <a:off x="2558061" y="2945226"/>
              <a:ext cx="5833913" cy="1322417"/>
              <a:chOff x="2558061" y="2945226"/>
              <a:chExt cx="5833913" cy="1322417"/>
            </a:xfrm>
          </p:grpSpPr>
          <p:pic>
            <p:nvPicPr>
              <p:cNvPr id="2051" name="Picture 3" descr="Winking tongue out">
                <a:extLst>
                  <a:ext uri="{FF2B5EF4-FFF2-40B4-BE49-F238E27FC236}">
                    <a16:creationId xmlns:a16="http://schemas.microsoft.com/office/drawing/2014/main" xmlns="" id="{A7CAC9B1-353E-F952-941A-38439A1BE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1474" y="4077143"/>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9" name="Heart 8">
                <a:extLst>
                  <a:ext uri="{FF2B5EF4-FFF2-40B4-BE49-F238E27FC236}">
                    <a16:creationId xmlns:a16="http://schemas.microsoft.com/office/drawing/2014/main" xmlns="" id="{0056D29A-FC4A-C0D3-1748-726FCA965B5F}"/>
                  </a:ext>
                </a:extLst>
              </p:cNvPr>
              <p:cNvSpPr/>
              <p:nvPr/>
            </p:nvSpPr>
            <p:spPr>
              <a:xfrm>
                <a:off x="2558061" y="2945226"/>
                <a:ext cx="181155" cy="165050"/>
              </a:xfrm>
              <a:prstGeom prst="heart">
                <a:avLst/>
              </a:prstGeom>
              <a:solidFill>
                <a:srgbClr val="E60000"/>
              </a:solidFill>
              <a:ln>
                <a:solidFill>
                  <a:srgbClr val="E6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Heart 9">
                <a:extLst>
                  <a:ext uri="{FF2B5EF4-FFF2-40B4-BE49-F238E27FC236}">
                    <a16:creationId xmlns:a16="http://schemas.microsoft.com/office/drawing/2014/main" xmlns="" id="{A7980297-560A-AB92-AC3E-3BCB5467543E}"/>
                  </a:ext>
                </a:extLst>
              </p:cNvPr>
              <p:cNvSpPr/>
              <p:nvPr/>
            </p:nvSpPr>
            <p:spPr>
              <a:xfrm>
                <a:off x="6748240" y="3505104"/>
                <a:ext cx="181155" cy="165050"/>
              </a:xfrm>
              <a:prstGeom prst="heart">
                <a:avLst/>
              </a:prstGeom>
              <a:solidFill>
                <a:srgbClr val="E60000"/>
              </a:solidFill>
              <a:ln>
                <a:solidFill>
                  <a:srgbClr val="E6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3370714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2BAF889-5D33-FC5F-CA12-924D2C348B3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xmlns="" id="{B1F16D63-AC79-5350-EA16-0C986CA1F713}"/>
              </a:ext>
            </a:extLst>
          </p:cNvPr>
          <p:cNvPicPr>
            <a:picLocks noChangeAspect="1"/>
          </p:cNvPicPr>
          <p:nvPr/>
        </p:nvPicPr>
        <p:blipFill>
          <a:blip r:embed="rId2"/>
          <a:stretch>
            <a:fillRect/>
          </a:stretch>
        </p:blipFill>
        <p:spPr>
          <a:xfrm flipH="1">
            <a:off x="219628" y="4974988"/>
            <a:ext cx="1876717" cy="170523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pic>
      <p:sp>
        <p:nvSpPr>
          <p:cNvPr id="22" name="Right Triangle 21">
            <a:extLst>
              <a:ext uri="{FF2B5EF4-FFF2-40B4-BE49-F238E27FC236}">
                <a16:creationId xmlns:a16="http://schemas.microsoft.com/office/drawing/2014/main" xmlns="" id="{BB59FFD7-0974-F496-B4F9-2117B7A4549C}"/>
              </a:ext>
            </a:extLst>
          </p:cNvPr>
          <p:cNvSpPr/>
          <p:nvPr/>
        </p:nvSpPr>
        <p:spPr>
          <a:xfrm flipH="1">
            <a:off x="6189960" y="3108960"/>
            <a:ext cx="2702204" cy="3427307"/>
          </a:xfrm>
          <a:prstGeom prst="rtTriangl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 name="Picture 20" descr="A close-up of a sign&#10;&#10;AI-generated content may be incorrect.">
            <a:extLst>
              <a:ext uri="{FF2B5EF4-FFF2-40B4-BE49-F238E27FC236}">
                <a16:creationId xmlns:a16="http://schemas.microsoft.com/office/drawing/2014/main" xmlns="" id="{C940B813-247B-5D8D-FBB1-8AE775EE5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80484" y="307864"/>
            <a:ext cx="5809476" cy="1593456"/>
          </a:xfrm>
          <a:prstGeom prst="rect">
            <a:avLst/>
          </a:prstGeom>
          <a:noFill/>
        </p:spPr>
      </p:pic>
      <p:sp>
        <p:nvSpPr>
          <p:cNvPr id="7" name="TextBox 6">
            <a:extLst>
              <a:ext uri="{FF2B5EF4-FFF2-40B4-BE49-F238E27FC236}">
                <a16:creationId xmlns:a16="http://schemas.microsoft.com/office/drawing/2014/main" xmlns="" id="{8EE9C440-9EB2-EFE0-3B87-EA373DC79ED5}"/>
              </a:ext>
            </a:extLst>
          </p:cNvPr>
          <p:cNvSpPr txBox="1"/>
          <p:nvPr/>
        </p:nvSpPr>
        <p:spPr>
          <a:xfrm>
            <a:off x="1626177" y="1756036"/>
            <a:ext cx="5891645" cy="4780231"/>
          </a:xfrm>
          <a:prstGeom prst="rect">
            <a:avLst/>
          </a:prstGeom>
        </p:spPr>
        <p:txBody>
          <a:bodyPr vert="horz" lIns="91440" tIns="45720" rIns="91440" bIns="45720" rtlCol="0" anchor="t">
            <a:noAutofit/>
          </a:bodyPr>
          <a:lstStyle/>
          <a:p>
            <a:pPr marL="57150" algn="ctr" defTabSz="914400">
              <a:lnSpc>
                <a:spcPct val="90000"/>
              </a:lnSpc>
              <a:spcAft>
                <a:spcPts val="600"/>
              </a:spcAft>
            </a:pPr>
            <a:endParaRPr lang="en-US" sz="1600" dirty="0"/>
          </a:p>
        </p:txBody>
      </p:sp>
      <p:sp>
        <p:nvSpPr>
          <p:cNvPr id="2" name="Title 1">
            <a:extLst>
              <a:ext uri="{FF2B5EF4-FFF2-40B4-BE49-F238E27FC236}">
                <a16:creationId xmlns:a16="http://schemas.microsoft.com/office/drawing/2014/main" xmlns="" id="{A13288E3-D474-B465-4C83-4D252E3AE5CA}"/>
              </a:ext>
            </a:extLst>
          </p:cNvPr>
          <p:cNvSpPr>
            <a:spLocks noGrp="1"/>
          </p:cNvSpPr>
          <p:nvPr>
            <p:ph type="ctrTitle"/>
          </p:nvPr>
        </p:nvSpPr>
        <p:spPr>
          <a:xfrm>
            <a:off x="2537883" y="1043730"/>
            <a:ext cx="4139464" cy="743901"/>
          </a:xfrm>
        </p:spPr>
        <p:txBody>
          <a:bodyPr vert="horz" lIns="91440" tIns="45720" rIns="91440" bIns="45720" rtlCol="0" anchor="ctr">
            <a:normAutofit/>
          </a:bodyPr>
          <a:lstStyle/>
          <a:p>
            <a:pPr defTabSz="914400">
              <a:lnSpc>
                <a:spcPct val="90000"/>
              </a:lnSpc>
              <a:defRPr sz="4400" b="1">
                <a:solidFill>
                  <a:srgbClr val="CC0000"/>
                </a:solidFill>
              </a:defRPr>
            </a:pPr>
            <a:r>
              <a:rPr lang="en-US" sz="4700" kern="1200" dirty="0">
                <a:solidFill>
                  <a:srgbClr val="D60000"/>
                </a:solidFill>
                <a:latin typeface="+mj-lt"/>
                <a:ea typeface="+mj-ea"/>
                <a:cs typeface="+mj-cs"/>
              </a:rPr>
              <a:t>Diary Dates</a:t>
            </a:r>
          </a:p>
        </p:txBody>
      </p:sp>
      <p:sp>
        <p:nvSpPr>
          <p:cNvPr id="3" name="TextBox 2">
            <a:extLst>
              <a:ext uri="{FF2B5EF4-FFF2-40B4-BE49-F238E27FC236}">
                <a16:creationId xmlns:a16="http://schemas.microsoft.com/office/drawing/2014/main" xmlns="" id="{4A58BE15-95F1-110E-0593-292889642B04}"/>
              </a:ext>
            </a:extLst>
          </p:cNvPr>
          <p:cNvSpPr txBox="1"/>
          <p:nvPr/>
        </p:nvSpPr>
        <p:spPr>
          <a:xfrm>
            <a:off x="553174" y="1811901"/>
            <a:ext cx="7952471" cy="3509871"/>
          </a:xfrm>
          <a:prstGeom prst="rect">
            <a:avLst/>
          </a:prstGeom>
        </p:spPr>
        <p:txBody>
          <a:bodyPr vert="horz" lIns="91440" tIns="45720" rIns="91440" bIns="45720" rtlCol="0" anchor="t">
            <a:noAutofit/>
          </a:bodyPr>
          <a:lstStyle/>
          <a:p>
            <a:pPr marL="57150" algn="ctr" defTabSz="914400">
              <a:spcAft>
                <a:spcPts val="600"/>
              </a:spcAft>
            </a:pPr>
            <a:r>
              <a:rPr lang="en-US" sz="2000" b="1" dirty="0">
                <a:solidFill>
                  <a:srgbClr val="D60000"/>
                </a:solidFill>
              </a:rPr>
              <a:t>13</a:t>
            </a:r>
            <a:r>
              <a:rPr lang="en-US" sz="2000" b="1" baseline="30000" dirty="0">
                <a:solidFill>
                  <a:srgbClr val="D60000"/>
                </a:solidFill>
              </a:rPr>
              <a:t>th</a:t>
            </a:r>
            <a:r>
              <a:rPr lang="en-US" sz="2000" b="1" dirty="0">
                <a:solidFill>
                  <a:srgbClr val="D60000"/>
                </a:solidFill>
              </a:rPr>
              <a:t> July – Post run Social at SWMC – please bring food for your buffet</a:t>
            </a:r>
          </a:p>
          <a:p>
            <a:pPr marL="57150" algn="ctr" defTabSz="914400">
              <a:spcAft>
                <a:spcPts val="600"/>
              </a:spcAft>
            </a:pPr>
            <a:endParaRPr lang="en-US" sz="1000" b="1" dirty="0">
              <a:solidFill>
                <a:srgbClr val="D60000"/>
              </a:solidFill>
            </a:endParaRPr>
          </a:p>
          <a:p>
            <a:pPr marL="57150" algn="ctr" defTabSz="914400">
              <a:spcAft>
                <a:spcPts val="600"/>
              </a:spcAft>
            </a:pPr>
            <a:r>
              <a:rPr lang="en-US" sz="2000" b="1" dirty="0">
                <a:solidFill>
                  <a:srgbClr val="D60000"/>
                </a:solidFill>
              </a:rPr>
              <a:t>26</a:t>
            </a:r>
            <a:r>
              <a:rPr lang="en-US" sz="2000" b="1" baseline="30000" dirty="0">
                <a:solidFill>
                  <a:srgbClr val="D60000"/>
                </a:solidFill>
              </a:rPr>
              <a:t>th</a:t>
            </a:r>
            <a:r>
              <a:rPr lang="en-US" sz="2000" b="1" dirty="0">
                <a:solidFill>
                  <a:srgbClr val="D60000"/>
                </a:solidFill>
              </a:rPr>
              <a:t> July - Long run and social catchup – venue TBC</a:t>
            </a:r>
          </a:p>
          <a:p>
            <a:pPr marL="57150" algn="ctr" defTabSz="914400">
              <a:spcAft>
                <a:spcPts val="600"/>
              </a:spcAft>
            </a:pPr>
            <a:endParaRPr lang="en-US" sz="1000" b="1" dirty="0">
              <a:solidFill>
                <a:srgbClr val="D60000"/>
              </a:solidFill>
            </a:endParaRPr>
          </a:p>
          <a:p>
            <a:pPr marL="57150" algn="ctr" defTabSz="914400">
              <a:spcAft>
                <a:spcPts val="600"/>
              </a:spcAft>
            </a:pPr>
            <a:r>
              <a:rPr lang="en-US" sz="2000" b="1" dirty="0">
                <a:solidFill>
                  <a:srgbClr val="D60000"/>
                </a:solidFill>
              </a:rPr>
              <a:t>**9</a:t>
            </a:r>
            <a:r>
              <a:rPr lang="en-US" sz="2000" b="1" baseline="30000" dirty="0">
                <a:solidFill>
                  <a:srgbClr val="D60000"/>
                </a:solidFill>
              </a:rPr>
              <a:t>th</a:t>
            </a:r>
            <a:r>
              <a:rPr lang="en-US" sz="2000" b="1" dirty="0">
                <a:solidFill>
                  <a:srgbClr val="D60000"/>
                </a:solidFill>
              </a:rPr>
              <a:t> August – Stopsley Trail Race **</a:t>
            </a:r>
          </a:p>
          <a:p>
            <a:pPr marL="57150" algn="ctr" defTabSz="914400">
              <a:spcAft>
                <a:spcPts val="600"/>
              </a:spcAft>
            </a:pPr>
            <a:r>
              <a:rPr lang="en-US" sz="2000" b="1" dirty="0">
                <a:solidFill>
                  <a:srgbClr val="D60000"/>
                </a:solidFill>
              </a:rPr>
              <a:t>Please sign up on Spond</a:t>
            </a:r>
          </a:p>
          <a:p>
            <a:pPr marL="57150" algn="ctr" defTabSz="914400">
              <a:spcAft>
                <a:spcPts val="600"/>
              </a:spcAft>
            </a:pPr>
            <a:endParaRPr lang="en-US" sz="1000" b="1" dirty="0">
              <a:solidFill>
                <a:srgbClr val="D60000"/>
              </a:solidFill>
            </a:endParaRPr>
          </a:p>
          <a:p>
            <a:pPr marL="57150" algn="ctr" defTabSz="914400">
              <a:spcAft>
                <a:spcPts val="600"/>
              </a:spcAft>
            </a:pPr>
            <a:r>
              <a:rPr lang="en-US" sz="2000" b="1" dirty="0">
                <a:solidFill>
                  <a:srgbClr val="D60000"/>
                </a:solidFill>
              </a:rPr>
              <a:t>20</a:t>
            </a:r>
            <a:r>
              <a:rPr lang="en-US" sz="2000" b="1" baseline="30000" dirty="0">
                <a:solidFill>
                  <a:srgbClr val="D60000"/>
                </a:solidFill>
              </a:rPr>
              <a:t>th</a:t>
            </a:r>
            <a:r>
              <a:rPr lang="en-US" sz="2000" b="1" dirty="0">
                <a:solidFill>
                  <a:srgbClr val="D60000"/>
                </a:solidFill>
              </a:rPr>
              <a:t> Aug – Annual Alf Brown Race and Social</a:t>
            </a:r>
          </a:p>
          <a:p>
            <a:pPr marL="57150" algn="ctr" defTabSz="914400">
              <a:spcAft>
                <a:spcPts val="600"/>
              </a:spcAft>
            </a:pPr>
            <a:endParaRPr lang="en-US" sz="1000" b="1" dirty="0">
              <a:solidFill>
                <a:srgbClr val="FF00FF"/>
              </a:solidFill>
            </a:endParaRPr>
          </a:p>
          <a:p>
            <a:pPr marL="57150" algn="ctr" defTabSz="914400">
              <a:spcAft>
                <a:spcPts val="600"/>
              </a:spcAft>
            </a:pPr>
            <a:r>
              <a:rPr lang="en-US" sz="2200" b="1" dirty="0">
                <a:solidFill>
                  <a:srgbClr val="FF00FF"/>
                </a:solidFill>
                <a:sym typeface="Wingdings" panose="05000000000000000000" pitchFamily="2" charset="2"/>
              </a:rPr>
              <a:t>  </a:t>
            </a:r>
            <a:r>
              <a:rPr lang="en-US" sz="2200" b="1" dirty="0">
                <a:solidFill>
                  <a:srgbClr val="FF00FF"/>
                </a:solidFill>
              </a:rPr>
              <a:t>Save the date – 2027 Award Ceremony !!  Sat 6</a:t>
            </a:r>
            <a:r>
              <a:rPr lang="en-US" sz="2200" b="1" baseline="30000" dirty="0">
                <a:solidFill>
                  <a:srgbClr val="FF00FF"/>
                </a:solidFill>
              </a:rPr>
              <a:t>th</a:t>
            </a:r>
            <a:r>
              <a:rPr lang="en-US" sz="2200" b="1" dirty="0">
                <a:solidFill>
                  <a:srgbClr val="FF00FF"/>
                </a:solidFill>
              </a:rPr>
              <a:t> Mar</a:t>
            </a:r>
            <a:r>
              <a:rPr lang="en-US" sz="2200" b="1" dirty="0">
                <a:solidFill>
                  <a:srgbClr val="FF00FF"/>
                </a:solidFill>
                <a:sym typeface="Wingdings" panose="05000000000000000000" pitchFamily="2" charset="2"/>
              </a:rPr>
              <a:t> </a:t>
            </a:r>
          </a:p>
          <a:p>
            <a:pPr marL="57150" algn="ctr" defTabSz="914400">
              <a:spcAft>
                <a:spcPts val="600"/>
              </a:spcAft>
            </a:pPr>
            <a:endParaRPr lang="en-US" sz="1000" b="1" dirty="0">
              <a:solidFill>
                <a:srgbClr val="00B0F0"/>
              </a:solidFill>
            </a:endParaRPr>
          </a:p>
        </p:txBody>
      </p:sp>
      <p:sp>
        <p:nvSpPr>
          <p:cNvPr id="5" name="TextBox 4">
            <a:extLst>
              <a:ext uri="{FF2B5EF4-FFF2-40B4-BE49-F238E27FC236}">
                <a16:creationId xmlns:a16="http://schemas.microsoft.com/office/drawing/2014/main" xmlns="" id="{20155B94-9138-EFF1-3652-9D25915F2EAC}"/>
              </a:ext>
            </a:extLst>
          </p:cNvPr>
          <p:cNvSpPr txBox="1"/>
          <p:nvPr/>
        </p:nvSpPr>
        <p:spPr>
          <a:xfrm>
            <a:off x="1930977" y="5588596"/>
            <a:ext cx="5891645" cy="874776"/>
          </a:xfrm>
          <a:prstGeom prst="rect">
            <a:avLst/>
          </a:prstGeom>
        </p:spPr>
        <p:txBody>
          <a:bodyPr vert="horz" lIns="91440" tIns="45720" rIns="91440" bIns="45720" rtlCol="0" anchor="t">
            <a:noAutofit/>
          </a:bodyPr>
          <a:lstStyle/>
          <a:p>
            <a:pPr marL="57150" defTabSz="914400">
              <a:spcAft>
                <a:spcPts val="600"/>
              </a:spcAft>
            </a:pPr>
            <a:endParaRPr lang="en-US" sz="1600" b="1" dirty="0">
              <a:solidFill>
                <a:schemeClr val="tx1">
                  <a:lumMod val="50000"/>
                  <a:lumOff val="50000"/>
                </a:schemeClr>
              </a:solidFill>
            </a:endParaRPr>
          </a:p>
          <a:p>
            <a:pPr marL="57150" defTabSz="914400">
              <a:spcAft>
                <a:spcPts val="600"/>
              </a:spcAft>
            </a:pPr>
            <a:endParaRPr lang="en-US" sz="1600" dirty="0"/>
          </a:p>
        </p:txBody>
      </p:sp>
      <p:sp>
        <p:nvSpPr>
          <p:cNvPr id="9" name="TextBox 8">
            <a:extLst>
              <a:ext uri="{FF2B5EF4-FFF2-40B4-BE49-F238E27FC236}">
                <a16:creationId xmlns:a16="http://schemas.microsoft.com/office/drawing/2014/main" xmlns="" id="{BE9F3A98-BF0E-F944-CBAB-BF498ACAD6C9}"/>
              </a:ext>
            </a:extLst>
          </p:cNvPr>
          <p:cNvSpPr txBox="1"/>
          <p:nvPr/>
        </p:nvSpPr>
        <p:spPr>
          <a:xfrm>
            <a:off x="2417427" y="5486407"/>
            <a:ext cx="4139464" cy="373950"/>
          </a:xfrm>
          <a:prstGeom prst="rect">
            <a:avLst/>
          </a:prstGeom>
        </p:spPr>
        <p:txBody>
          <a:bodyPr vert="horz" lIns="91440" tIns="45720" rIns="91440" bIns="45720" rtlCol="0" anchor="t">
            <a:noAutofit/>
          </a:bodyPr>
          <a:lstStyle/>
          <a:p>
            <a:pPr marL="57150" algn="ctr" defTabSz="914400">
              <a:spcAft>
                <a:spcPts val="600"/>
              </a:spcAft>
            </a:pPr>
            <a:r>
              <a:rPr lang="en-US" sz="2000" b="1" dirty="0">
                <a:solidFill>
                  <a:schemeClr val="tx1">
                    <a:lumMod val="50000"/>
                    <a:lumOff val="50000"/>
                  </a:schemeClr>
                </a:solidFill>
              </a:rPr>
              <a:t>Watch this space for more info!</a:t>
            </a:r>
            <a:endParaRPr lang="en-US" sz="2000" dirty="0"/>
          </a:p>
        </p:txBody>
      </p:sp>
      <p:pic>
        <p:nvPicPr>
          <p:cNvPr id="13" name="Picture 12" descr="A black and white cartoon eyes&#10;&#10;AI-generated content may be incorrect.">
            <a:extLst>
              <a:ext uri="{FF2B5EF4-FFF2-40B4-BE49-F238E27FC236}">
                <a16:creationId xmlns:a16="http://schemas.microsoft.com/office/drawing/2014/main" xmlns="" id="{3E71C481-54C7-AD02-C198-5FD9F109DEB7}"/>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4145058" y="5925324"/>
            <a:ext cx="670560" cy="502920"/>
          </a:xfrm>
          <a:prstGeom prst="rect">
            <a:avLst/>
          </a:prstGeom>
        </p:spPr>
      </p:pic>
      <p:pic>
        <p:nvPicPr>
          <p:cNvPr id="11" name="Picture 10">
            <a:extLst>
              <a:ext uri="{FF2B5EF4-FFF2-40B4-BE49-F238E27FC236}">
                <a16:creationId xmlns:a16="http://schemas.microsoft.com/office/drawing/2014/main" xmlns="" id="{9653C4BF-2284-2841-E35B-A5B665E4E08A}"/>
              </a:ext>
            </a:extLst>
          </p:cNvPr>
          <p:cNvPicPr>
            <a:picLocks noChangeAspect="1"/>
          </p:cNvPicPr>
          <p:nvPr/>
        </p:nvPicPr>
        <p:blipFill>
          <a:blip r:embed="rId6"/>
          <a:stretch>
            <a:fillRect/>
          </a:stretch>
        </p:blipFill>
        <p:spPr>
          <a:xfrm>
            <a:off x="6929740" y="269630"/>
            <a:ext cx="1962424" cy="1467055"/>
          </a:xfrm>
          <a:prstGeom prst="rect">
            <a:avLst/>
          </a:prstGeom>
        </p:spPr>
      </p:pic>
    </p:spTree>
    <p:extLst>
      <p:ext uri="{BB962C8B-B14F-4D97-AF65-F5344CB8AC3E}">
        <p14:creationId xmlns:p14="http://schemas.microsoft.com/office/powerpoint/2010/main" val="4180297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Slice</Template>
  <TotalTime>11687</TotalTime>
  <Words>1230</Words>
  <Application>Microsoft Office PowerPoint</Application>
  <PresentationFormat>On-screen Show (4:3)</PresentationFormat>
  <Paragraphs>137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NEWSLETTER      June 2026</vt:lpstr>
      <vt:lpstr>June 2026</vt:lpstr>
      <vt:lpstr>PowerPoint Presentation</vt:lpstr>
      <vt:lpstr>PowerPoint Presentation</vt:lpstr>
      <vt:lpstr>PowerPoint Presentation</vt:lpstr>
      <vt:lpstr>June 2026</vt:lpstr>
      <vt:lpstr>Club Championships</vt:lpstr>
      <vt:lpstr>Race Suggestions</vt:lpstr>
      <vt:lpstr>Diary Dates</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NEWSLETTER      June 2026</dc:title>
  <dc:creator>Claire Bracey</dc:creator>
  <dc:description>generated using python-pptx</dc:description>
  <cp:lastModifiedBy>Chris</cp:lastModifiedBy>
  <cp:revision>63</cp:revision>
  <dcterms:created xsi:type="dcterms:W3CDTF">2013-01-27T09:14:16Z</dcterms:created>
  <dcterms:modified xsi:type="dcterms:W3CDTF">2026-07-14T07:59:09Z</dcterms:modified>
</cp:coreProperties>
</file>